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8" r:id="rId3"/>
    <p:sldId id="259" r:id="rId4"/>
    <p:sldId id="260" r:id="rId5"/>
    <p:sldId id="282" r:id="rId6"/>
    <p:sldId id="261" r:id="rId7"/>
    <p:sldId id="262" r:id="rId8"/>
    <p:sldId id="263" r:id="rId9"/>
    <p:sldId id="287" r:id="rId10"/>
    <p:sldId id="288" r:id="rId11"/>
    <p:sldId id="289" r:id="rId12"/>
    <p:sldId id="290" r:id="rId13"/>
    <p:sldId id="265" r:id="rId14"/>
    <p:sldId id="266" r:id="rId15"/>
    <p:sldId id="264" r:id="rId16"/>
    <p:sldId id="284" r:id="rId17"/>
    <p:sldId id="269" r:id="rId18"/>
    <p:sldId id="270" r:id="rId19"/>
    <p:sldId id="271" r:id="rId20"/>
    <p:sldId id="285" r:id="rId21"/>
    <p:sldId id="272" r:id="rId22"/>
    <p:sldId id="273" r:id="rId23"/>
    <p:sldId id="274" r:id="rId24"/>
    <p:sldId id="286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11" r:id="rId42"/>
    <p:sldId id="312" r:id="rId43"/>
    <p:sldId id="313" r:id="rId44"/>
    <p:sldId id="314" r:id="rId45"/>
    <p:sldId id="307" r:id="rId46"/>
    <p:sldId id="308" r:id="rId47"/>
    <p:sldId id="281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FFFF99"/>
    <a:srgbClr val="54416B"/>
    <a:srgbClr val="345B23"/>
    <a:srgbClr val="2E50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26" autoAdjust="0"/>
  </p:normalViewPr>
  <p:slideViewPr>
    <p:cSldViewPr>
      <p:cViewPr>
        <p:scale>
          <a:sx n="75" d="100"/>
          <a:sy n="75" d="100"/>
        </p:scale>
        <p:origin x="-182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FB597-FBA5-4E31-8316-C440F348B57D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58F5-0CA3-44C1-9CF9-DF424876E9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6984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58F5-0CA3-44C1-9CF9-DF424876E92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4919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58F5-0CA3-44C1-9CF9-DF424876E921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2677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58F5-0CA3-44C1-9CF9-DF424876E921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2677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58F5-0CA3-44C1-9CF9-DF424876E921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2677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Согласно результатам опроса, проведенного "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Левада-Центром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в феврале 2015 года, у каждого десятого россиянина была сокращена зарплата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заявлению министра труда и социальной защиты Максима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Топилина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 феврале 2015 года было зафиксировано снижение реальной заработной платы на 9%</a:t>
            </a:r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58F5-0CA3-44C1-9CF9-DF424876E92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6314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58F5-0CA3-44C1-9CF9-DF424876E92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5969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58F5-0CA3-44C1-9CF9-DF424876E92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5273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58F5-0CA3-44C1-9CF9-DF424876E92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2677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58F5-0CA3-44C1-9CF9-DF424876E92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4926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58F5-0CA3-44C1-9CF9-DF424876E921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2677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58F5-0CA3-44C1-9CF9-DF424876E921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2677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58F5-0CA3-44C1-9CF9-DF424876E921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2677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670D-C5C5-4D17-9437-A782D2224FB9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9CCB-ECAB-4324-9A47-490D8C443B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707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670D-C5C5-4D17-9437-A782D2224FB9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9CCB-ECAB-4324-9A47-490D8C443B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761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670D-C5C5-4D17-9437-A782D2224FB9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9CCB-ECAB-4324-9A47-490D8C443B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495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670D-C5C5-4D17-9437-A782D2224FB9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9CCB-ECAB-4324-9A47-490D8C443B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774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670D-C5C5-4D17-9437-A782D2224FB9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9CCB-ECAB-4324-9A47-490D8C443B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69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670D-C5C5-4D17-9437-A782D2224FB9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9CCB-ECAB-4324-9A47-490D8C443B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3086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670D-C5C5-4D17-9437-A782D2224FB9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9CCB-ECAB-4324-9A47-490D8C443B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858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670D-C5C5-4D17-9437-A782D2224FB9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9CCB-ECAB-4324-9A47-490D8C443B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3012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670D-C5C5-4D17-9437-A782D2224FB9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9CCB-ECAB-4324-9A47-490D8C443B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739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670D-C5C5-4D17-9437-A782D2224FB9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9CCB-ECAB-4324-9A47-490D8C443B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6120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670D-C5C5-4D17-9437-A782D2224FB9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9CCB-ECAB-4324-9A47-490D8C443B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682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9670D-C5C5-4D17-9437-A782D2224FB9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69CCB-ECAB-4324-9A47-490D8C443B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533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rtashova.ea\Desktop\эсеншелс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43" y="-922"/>
            <a:ext cx="9142412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708848"/>
            <a:ext cx="3960440" cy="1032520"/>
          </a:xfrm>
        </p:spPr>
        <p:txBody>
          <a:bodyPr>
            <a:normAutofit fontScale="85000" lnSpcReduction="10000"/>
          </a:bodyPr>
          <a:lstStyle/>
          <a:p>
            <a:pPr algn="r">
              <a:lnSpc>
                <a:spcPts val="2500"/>
              </a:lnSpc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БАЗОВЫЕ ПРОДУКТЫ</a:t>
            </a:r>
          </a:p>
          <a:p>
            <a:pPr algn="r">
              <a:lnSpc>
                <a:spcPts val="2500"/>
              </a:lnSpc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от «Сибирского здоровья»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5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4685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3000" b="1" dirty="0">
                <a:solidFill>
                  <a:srgbClr val="C00000"/>
                </a:solidFill>
              </a:rPr>
              <a:t>Эхинацея и цинк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6130176"/>
              </p:ext>
            </p:extLst>
          </p:nvPr>
        </p:nvGraphicFramePr>
        <p:xfrm>
          <a:off x="971600" y="1916832"/>
          <a:ext cx="6768751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32484"/>
                <a:gridCol w="923374"/>
                <a:gridCol w="923374"/>
                <a:gridCol w="3289519"/>
              </a:tblGrid>
              <a:tr h="63850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Ингредиент 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Масса, мг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% от РСП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% от максимального уровня потребления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2343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Цинк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24,8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206,7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7571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Витамин С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356,4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396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39,6</a:t>
                      </a:r>
                    </a:p>
                    <a:p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7842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Оксикоричные</a:t>
                      </a: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кислоты 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 пересчете на </a:t>
                      </a:r>
                      <a:r>
                        <a:rPr lang="ru-RU" sz="10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цикориевую</a:t>
                      </a:r>
                      <a:endParaRPr lang="ru-RU" sz="10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кислоту </a:t>
                      </a:r>
                      <a:endParaRPr lang="ru-RU" sz="10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3,68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36,8 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18,4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3048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1"/>
            <a:ext cx="8507288" cy="2836911"/>
          </a:xfrm>
        </p:spPr>
        <p:txBody>
          <a:bodyPr>
            <a:noAutofit/>
          </a:bodyPr>
          <a:lstStyle/>
          <a:p>
            <a:pPr marL="0" indent="0">
              <a:lnSpc>
                <a:spcPts val="2800"/>
              </a:lnSpc>
              <a:buNone/>
            </a:pPr>
            <a:r>
              <a:rPr lang="ru-RU" dirty="0" smtClean="0">
                <a:solidFill>
                  <a:srgbClr val="54416B"/>
                </a:solidFill>
              </a:rPr>
              <a:t>      </a:t>
            </a:r>
            <a:r>
              <a:rPr lang="ru-RU" dirty="0" smtClean="0">
                <a:solidFill>
                  <a:srgbClr val="C00000"/>
                </a:solidFill>
              </a:rPr>
              <a:t>Эффективное сочетание природных  </a:t>
            </a:r>
          </a:p>
          <a:p>
            <a:pPr marL="0" indent="0">
              <a:lnSpc>
                <a:spcPts val="2800"/>
              </a:lnSpc>
              <a:buNone/>
            </a:pPr>
            <a:r>
              <a:rPr lang="ru-RU" dirty="0" smtClean="0">
                <a:solidFill>
                  <a:srgbClr val="C00000"/>
                </a:solidFill>
              </a:rPr>
              <a:t>      иммуномодуляторов – цинка и эхинацеи</a:t>
            </a:r>
          </a:p>
          <a:p>
            <a:pPr marL="0" indent="0">
              <a:lnSpc>
                <a:spcPts val="2800"/>
              </a:lnSpc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>
              <a:lnSpc>
                <a:spcPts val="2800"/>
              </a:lnSpc>
              <a:buNone/>
            </a:pPr>
            <a:r>
              <a:rPr lang="ru-RU" dirty="0" smtClean="0">
                <a:solidFill>
                  <a:srgbClr val="C00000"/>
                </a:solidFill>
              </a:rPr>
              <a:t>      Ускоряет процесс созревания </a:t>
            </a:r>
          </a:p>
          <a:p>
            <a:pPr marL="0" indent="0">
              <a:lnSpc>
                <a:spcPts val="2800"/>
              </a:lnSpc>
              <a:buNone/>
            </a:pPr>
            <a:r>
              <a:rPr lang="ru-RU" dirty="0" smtClean="0">
                <a:solidFill>
                  <a:srgbClr val="C00000"/>
                </a:solidFill>
              </a:rPr>
              <a:t>      иммунных клеток</a:t>
            </a:r>
          </a:p>
          <a:p>
            <a:pPr marL="0" indent="0">
              <a:lnSpc>
                <a:spcPts val="2800"/>
              </a:lnSpc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lnSpc>
                <a:spcPts val="2800"/>
              </a:lnSpc>
              <a:buNone/>
            </a:pPr>
            <a:r>
              <a:rPr lang="ru-RU" dirty="0" smtClean="0">
                <a:solidFill>
                  <a:srgbClr val="C00000"/>
                </a:solidFill>
              </a:rPr>
              <a:t>      Эффективен как источник витамина С и </a:t>
            </a:r>
          </a:p>
          <a:p>
            <a:pPr marL="0" indent="0">
              <a:lnSpc>
                <a:spcPts val="2800"/>
              </a:lnSpc>
              <a:buNone/>
            </a:pPr>
            <a:r>
              <a:rPr lang="ru-RU" dirty="0" smtClean="0">
                <a:solidFill>
                  <a:srgbClr val="C00000"/>
                </a:solidFill>
              </a:rPr>
              <a:t>      в качестве мощного иммуностимулятора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685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Эхинацея и цинк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E:\РАБОТА\ПРЕЗЕНТАЦИИ\ЭСЭНТИАЛ 2014\q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437112"/>
            <a:ext cx="115888" cy="166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E:\РАБОТА\ПРЕЗЕНТАЦИИ\ЭСЭНТИАЛ 2014\q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115888" cy="166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E:\РАБОТА\ПРЕЗЕНТАЦИИ\ЭСЭНТИАЛ 2014\q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68960"/>
            <a:ext cx="115888" cy="166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07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4312589"/>
              </p:ext>
            </p:extLst>
          </p:nvPr>
        </p:nvGraphicFramePr>
        <p:xfrm>
          <a:off x="467545" y="1412776"/>
          <a:ext cx="7920879" cy="326311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640293"/>
                <a:gridCol w="2328258"/>
                <a:gridCol w="2952328"/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Наименование продукта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(производитель)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Стоимость месячного курса, руб.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Активные </a:t>
                      </a:r>
                      <a:r>
                        <a:rPr lang="ru-RU" sz="160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вещества продукта</a:t>
                      </a:r>
                      <a:endParaRPr lang="ru-RU" sz="1600" b="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7338">
                <a:tc>
                  <a:txBody>
                    <a:bodyPr/>
                    <a:lstStyle/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</a:rPr>
                        <a:t>Эхинацея и цинк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ru-RU" sz="1800" b="0" i="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rgbClr val="C00000"/>
                          </a:solidFill>
                        </a:rPr>
                        <a:t>эхинацея, цинк, витамин С</a:t>
                      </a:r>
                      <a:endParaRPr lang="ru-RU" sz="1800" b="0" i="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733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kern="1200" baseline="0" dirty="0" err="1" smtClean="0">
                          <a:solidFill>
                            <a:srgbClr val="C00000"/>
                          </a:solidFill>
                        </a:rPr>
                        <a:t>Иммунал</a:t>
                      </a:r>
                      <a:r>
                        <a:rPr lang="ru-RU" sz="1800" u="none" strike="noStrike" kern="1200" baseline="0" dirty="0" smtClean="0">
                          <a:solidFill>
                            <a:srgbClr val="C00000"/>
                          </a:solidFill>
                        </a:rPr>
                        <a:t> (</a:t>
                      </a:r>
                      <a:r>
                        <a:rPr lang="en-US" sz="1800" u="none" strike="noStrike" kern="1200" baseline="0" dirty="0" smtClean="0">
                          <a:solidFill>
                            <a:srgbClr val="C00000"/>
                          </a:solidFill>
                        </a:rPr>
                        <a:t>Sandoz)</a:t>
                      </a:r>
                      <a:endParaRPr lang="ru-RU" sz="1800" b="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kern="1200" baseline="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sz="1800" u="none" strike="noStrike" kern="1200" baseline="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ru-RU" sz="1800" u="none" strike="noStrike" kern="1200" baseline="0" dirty="0" smtClean="0">
                          <a:solidFill>
                            <a:srgbClr val="C00000"/>
                          </a:solidFill>
                        </a:rPr>
                        <a:t>00**</a:t>
                      </a:r>
                      <a:endParaRPr lang="ru-RU" sz="1800" b="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rgbClr val="C00000"/>
                          </a:solidFill>
                        </a:rPr>
                        <a:t>эхинацея</a:t>
                      </a:r>
                      <a:endParaRPr lang="ru-RU" sz="1800" b="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499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kern="1200" baseline="0" dirty="0" err="1" smtClean="0">
                          <a:solidFill>
                            <a:srgbClr val="C00000"/>
                          </a:solidFill>
                        </a:rPr>
                        <a:t>Стиммунал</a:t>
                      </a:r>
                      <a:r>
                        <a:rPr lang="ru-RU" sz="1800" u="none" strike="noStrike" kern="1200" baseline="0" dirty="0" smtClean="0">
                          <a:solidFill>
                            <a:srgbClr val="C00000"/>
                          </a:solidFill>
                        </a:rPr>
                        <a:t> (</a:t>
                      </a:r>
                      <a:r>
                        <a:rPr lang="ru-RU" sz="1800" u="none" strike="noStrike" kern="1200" baseline="0" dirty="0" err="1" smtClean="0">
                          <a:solidFill>
                            <a:srgbClr val="C00000"/>
                          </a:solidFill>
                        </a:rPr>
                        <a:t>Эвалар</a:t>
                      </a:r>
                      <a:r>
                        <a:rPr lang="ru-RU" sz="1800" u="none" strike="noStrike" kern="12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ru-RU" sz="1800" b="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</a:rPr>
                        <a:t>190</a:t>
                      </a:r>
                      <a:endParaRPr lang="ru-RU" sz="1800" b="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rgbClr val="C00000"/>
                          </a:solidFill>
                        </a:rPr>
                        <a:t>эхинацея, витамин С</a:t>
                      </a:r>
                      <a:endParaRPr lang="ru-RU" sz="1800" b="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733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kern="1200" baseline="0" dirty="0" err="1" smtClean="0">
                          <a:solidFill>
                            <a:srgbClr val="C00000"/>
                          </a:solidFill>
                        </a:rPr>
                        <a:t>Nutrilite</a:t>
                      </a:r>
                      <a:r>
                        <a:rPr lang="en-US" sz="1800" u="none" strike="noStrike" kern="1200" baseline="0" dirty="0" smtClean="0">
                          <a:solidFill>
                            <a:srgbClr val="C00000"/>
                          </a:solidFill>
                        </a:rPr>
                        <a:t> (Amway)</a:t>
                      </a:r>
                      <a:endParaRPr lang="ru-RU" sz="1800" b="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</a:rPr>
                        <a:t>790</a:t>
                      </a:r>
                      <a:endParaRPr lang="ru-RU" sz="1800" b="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rgbClr val="C00000"/>
                          </a:solidFill>
                        </a:rPr>
                        <a:t>витамин С</a:t>
                      </a:r>
                      <a:endParaRPr lang="ru-RU" sz="1800" b="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44685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Эхинацея и цинк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7266" y="5692606"/>
            <a:ext cx="373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** В </a:t>
            </a:r>
            <a:r>
              <a:rPr lang="ru-RU" dirty="0"/>
              <a:t>суточной дозировке 3 таблетки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914" y="6218148"/>
            <a:ext cx="3667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Цены на товары приведены на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апрель 2015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г.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56847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067944" y="4581128"/>
            <a:ext cx="5076056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340768"/>
            <a:ext cx="4618856" cy="31969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 витаминов + кальций</a:t>
            </a:r>
          </a:p>
          <a:p>
            <a:pPr marL="0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НАСЫЩЕНИЕ ВИТАМИНАМИ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БОДРОСТЬ И ХОРОШЕЕ САМОЧУВСТВИЕ</a:t>
            </a:r>
          </a:p>
          <a:p>
            <a:pPr marL="0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6237312"/>
            <a:ext cx="111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E507A"/>
                </a:solidFill>
              </a:rPr>
              <a:t>60 капсул</a:t>
            </a:r>
            <a:endParaRPr lang="ru-RU" dirty="0">
              <a:solidFill>
                <a:srgbClr val="2E507A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4685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507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Витамины с кальцием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2E507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201616" y="4653136"/>
            <a:ext cx="4762872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ts val="1900"/>
              </a:lnSpc>
            </a:pPr>
            <a:r>
              <a:rPr lang="ru-RU" b="1" dirty="0" smtClean="0">
                <a:solidFill>
                  <a:srgbClr val="2E507A"/>
                </a:solidFill>
              </a:rPr>
              <a:t>Состав: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карбонат кальция, премикс витаминный Н33802/1, витамин Е, витамин С, витамин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ru-RU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витамин А, витамин В</a:t>
            </a:r>
            <a:r>
              <a:rPr lang="ru-RU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витамин В</a:t>
            </a:r>
            <a:r>
              <a:rPr lang="ru-RU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фолиевая кислота. 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00808"/>
            <a:ext cx="3380244" cy="392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3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71600" y="1340768"/>
            <a:ext cx="6696744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340768"/>
            <a:ext cx="6768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E507A"/>
                </a:solidFill>
              </a:rPr>
              <a:t>Ингредиент                            Масса                   </a:t>
            </a:r>
            <a:r>
              <a:rPr lang="ru-RU" dirty="0">
                <a:solidFill>
                  <a:srgbClr val="2E507A"/>
                </a:solidFill>
              </a:rPr>
              <a:t>% от рекомендуемого</a:t>
            </a:r>
          </a:p>
          <a:p>
            <a:r>
              <a:rPr lang="ru-RU" dirty="0" smtClean="0">
                <a:solidFill>
                  <a:srgbClr val="2E507A"/>
                </a:solidFill>
              </a:rPr>
              <a:t>                                                                                 суточного  </a:t>
            </a:r>
            <a:r>
              <a:rPr lang="ru-RU" dirty="0">
                <a:solidFill>
                  <a:srgbClr val="2E507A"/>
                </a:solidFill>
              </a:rPr>
              <a:t>потребления                                            </a:t>
            </a:r>
          </a:p>
          <a:p>
            <a:r>
              <a:rPr lang="ru-RU" dirty="0">
                <a:solidFill>
                  <a:srgbClr val="2E507A"/>
                </a:solidFill>
              </a:rPr>
              <a:t>Кальций                                   329,4 мг                               32,9</a:t>
            </a:r>
          </a:p>
          <a:p>
            <a:r>
              <a:rPr lang="ru-RU" dirty="0">
                <a:solidFill>
                  <a:srgbClr val="2E507A"/>
                </a:solidFill>
              </a:rPr>
              <a:t>Витамин А                               1,22 мг                                </a:t>
            </a:r>
            <a:r>
              <a:rPr lang="ru-RU" dirty="0" smtClean="0">
                <a:solidFill>
                  <a:srgbClr val="2E507A"/>
                </a:solidFill>
              </a:rPr>
              <a:t>135,6</a:t>
            </a:r>
            <a:endParaRPr lang="ru-RU" dirty="0">
              <a:solidFill>
                <a:srgbClr val="2E507A"/>
              </a:solidFill>
            </a:endParaRPr>
          </a:p>
          <a:p>
            <a:r>
              <a:rPr lang="ru-RU" dirty="0">
                <a:solidFill>
                  <a:srgbClr val="2E507A"/>
                </a:solidFill>
              </a:rPr>
              <a:t>Витамин </a:t>
            </a:r>
            <a:r>
              <a:rPr lang="en-US" dirty="0">
                <a:solidFill>
                  <a:srgbClr val="2E507A"/>
                </a:solidFill>
              </a:rPr>
              <a:t>D</a:t>
            </a:r>
            <a:r>
              <a:rPr lang="ru-RU" baseline="-25000" dirty="0">
                <a:solidFill>
                  <a:srgbClr val="2E507A"/>
                </a:solidFill>
              </a:rPr>
              <a:t>3</a:t>
            </a:r>
            <a:r>
              <a:rPr lang="ru-RU" dirty="0">
                <a:solidFill>
                  <a:srgbClr val="2E507A"/>
                </a:solidFill>
              </a:rPr>
              <a:t>                             </a:t>
            </a:r>
            <a:r>
              <a:rPr lang="ru-RU" dirty="0" smtClean="0">
                <a:solidFill>
                  <a:srgbClr val="2E507A"/>
                </a:solidFill>
              </a:rPr>
              <a:t> 424,4 </a:t>
            </a:r>
            <a:r>
              <a:rPr lang="ru-RU" dirty="0">
                <a:solidFill>
                  <a:srgbClr val="2E507A"/>
                </a:solidFill>
              </a:rPr>
              <a:t>МЕ                           </a:t>
            </a:r>
            <a:r>
              <a:rPr lang="ru-RU" dirty="0" smtClean="0">
                <a:solidFill>
                  <a:srgbClr val="2E507A"/>
                </a:solidFill>
              </a:rPr>
              <a:t> 106,1</a:t>
            </a:r>
            <a:endParaRPr lang="ru-RU" dirty="0">
              <a:solidFill>
                <a:srgbClr val="2E507A"/>
              </a:solidFill>
            </a:endParaRPr>
          </a:p>
          <a:p>
            <a:r>
              <a:rPr lang="ru-RU" dirty="0">
                <a:solidFill>
                  <a:srgbClr val="2E507A"/>
                </a:solidFill>
              </a:rPr>
              <a:t>Витамин Е                               </a:t>
            </a:r>
            <a:r>
              <a:rPr lang="ru-RU" dirty="0" smtClean="0">
                <a:solidFill>
                  <a:srgbClr val="2E507A"/>
                </a:solidFill>
              </a:rPr>
              <a:t> 17,3 </a:t>
            </a:r>
            <a:r>
              <a:rPr lang="ru-RU" dirty="0">
                <a:solidFill>
                  <a:srgbClr val="2E507A"/>
                </a:solidFill>
              </a:rPr>
              <a:t>мг                               </a:t>
            </a:r>
            <a:r>
              <a:rPr lang="ru-RU" dirty="0" smtClean="0">
                <a:solidFill>
                  <a:srgbClr val="2E507A"/>
                </a:solidFill>
              </a:rPr>
              <a:t>115,3</a:t>
            </a:r>
            <a:endParaRPr lang="ru-RU" dirty="0">
              <a:solidFill>
                <a:srgbClr val="2E507A"/>
              </a:solidFill>
            </a:endParaRPr>
          </a:p>
          <a:p>
            <a:r>
              <a:rPr lang="ru-RU" dirty="0">
                <a:solidFill>
                  <a:srgbClr val="2E507A"/>
                </a:solidFill>
              </a:rPr>
              <a:t>Витамин К</a:t>
            </a:r>
            <a:r>
              <a:rPr lang="ru-RU" baseline="-25000" dirty="0">
                <a:solidFill>
                  <a:srgbClr val="2E507A"/>
                </a:solidFill>
              </a:rPr>
              <a:t>1</a:t>
            </a:r>
            <a:r>
              <a:rPr lang="ru-RU" dirty="0">
                <a:solidFill>
                  <a:srgbClr val="2E507A"/>
                </a:solidFill>
              </a:rPr>
              <a:t>                             </a:t>
            </a:r>
            <a:r>
              <a:rPr lang="ru-RU" dirty="0" smtClean="0">
                <a:solidFill>
                  <a:srgbClr val="2E507A"/>
                </a:solidFill>
              </a:rPr>
              <a:t> 63,2 </a:t>
            </a:r>
            <a:r>
              <a:rPr lang="ru-RU" dirty="0">
                <a:solidFill>
                  <a:srgbClr val="2E507A"/>
                </a:solidFill>
              </a:rPr>
              <a:t>мкг                              </a:t>
            </a:r>
            <a:r>
              <a:rPr lang="ru-RU" dirty="0" smtClean="0">
                <a:solidFill>
                  <a:srgbClr val="2E507A"/>
                </a:solidFill>
              </a:rPr>
              <a:t>52,7</a:t>
            </a:r>
            <a:endParaRPr lang="ru-RU" dirty="0">
              <a:solidFill>
                <a:srgbClr val="2E507A"/>
              </a:solidFill>
            </a:endParaRPr>
          </a:p>
          <a:p>
            <a:r>
              <a:rPr lang="ru-RU" dirty="0">
                <a:solidFill>
                  <a:srgbClr val="2E507A"/>
                </a:solidFill>
              </a:rPr>
              <a:t>Витамин В</a:t>
            </a:r>
            <a:r>
              <a:rPr lang="ru-RU" baseline="-25000" dirty="0">
                <a:solidFill>
                  <a:srgbClr val="2E507A"/>
                </a:solidFill>
              </a:rPr>
              <a:t>1</a:t>
            </a:r>
            <a:r>
              <a:rPr lang="ru-RU" dirty="0">
                <a:solidFill>
                  <a:srgbClr val="2E507A"/>
                </a:solidFill>
              </a:rPr>
              <a:t>                             </a:t>
            </a:r>
            <a:r>
              <a:rPr lang="ru-RU" dirty="0" smtClean="0">
                <a:solidFill>
                  <a:srgbClr val="2E507A"/>
                </a:solidFill>
              </a:rPr>
              <a:t> 1,28 </a:t>
            </a:r>
            <a:r>
              <a:rPr lang="ru-RU" dirty="0">
                <a:solidFill>
                  <a:srgbClr val="2E507A"/>
                </a:solidFill>
              </a:rPr>
              <a:t>мг                                </a:t>
            </a:r>
            <a:r>
              <a:rPr lang="ru-RU" dirty="0" smtClean="0">
                <a:solidFill>
                  <a:srgbClr val="2E507A"/>
                </a:solidFill>
              </a:rPr>
              <a:t>85,3</a:t>
            </a:r>
            <a:endParaRPr lang="ru-RU" dirty="0">
              <a:solidFill>
                <a:srgbClr val="2E507A"/>
              </a:solidFill>
            </a:endParaRPr>
          </a:p>
          <a:p>
            <a:r>
              <a:rPr lang="ru-RU" dirty="0">
                <a:solidFill>
                  <a:srgbClr val="2E507A"/>
                </a:solidFill>
              </a:rPr>
              <a:t>Витамин В</a:t>
            </a:r>
            <a:r>
              <a:rPr lang="ru-RU" baseline="-25000" dirty="0">
                <a:solidFill>
                  <a:srgbClr val="2E507A"/>
                </a:solidFill>
              </a:rPr>
              <a:t>2</a:t>
            </a:r>
            <a:r>
              <a:rPr lang="ru-RU" dirty="0">
                <a:solidFill>
                  <a:srgbClr val="2E507A"/>
                </a:solidFill>
              </a:rPr>
              <a:t>                             </a:t>
            </a:r>
            <a:r>
              <a:rPr lang="ru-RU" dirty="0" smtClean="0">
                <a:solidFill>
                  <a:srgbClr val="2E507A"/>
                </a:solidFill>
              </a:rPr>
              <a:t> 1,34 </a:t>
            </a:r>
            <a:r>
              <a:rPr lang="ru-RU" dirty="0">
                <a:solidFill>
                  <a:srgbClr val="2E507A"/>
                </a:solidFill>
              </a:rPr>
              <a:t>мг                                </a:t>
            </a:r>
            <a:r>
              <a:rPr lang="ru-RU" dirty="0" smtClean="0">
                <a:solidFill>
                  <a:srgbClr val="2E507A"/>
                </a:solidFill>
              </a:rPr>
              <a:t>74,4</a:t>
            </a:r>
            <a:endParaRPr lang="ru-RU" dirty="0">
              <a:solidFill>
                <a:srgbClr val="2E507A"/>
              </a:solidFill>
            </a:endParaRPr>
          </a:p>
          <a:p>
            <a:r>
              <a:rPr lang="ru-RU" dirty="0">
                <a:solidFill>
                  <a:srgbClr val="2E507A"/>
                </a:solidFill>
              </a:rPr>
              <a:t>Витамин В</a:t>
            </a:r>
            <a:r>
              <a:rPr lang="ru-RU" baseline="-25000" dirty="0">
                <a:solidFill>
                  <a:srgbClr val="2E507A"/>
                </a:solidFill>
              </a:rPr>
              <a:t>6 </a:t>
            </a:r>
            <a:r>
              <a:rPr lang="ru-RU" dirty="0">
                <a:solidFill>
                  <a:srgbClr val="2E507A"/>
                </a:solidFill>
              </a:rPr>
              <a:t>                           </a:t>
            </a:r>
            <a:r>
              <a:rPr lang="ru-RU" dirty="0" smtClean="0">
                <a:solidFill>
                  <a:srgbClr val="2E507A"/>
                </a:solidFill>
              </a:rPr>
              <a:t>  2,2 </a:t>
            </a:r>
            <a:r>
              <a:rPr lang="ru-RU" dirty="0">
                <a:solidFill>
                  <a:srgbClr val="2E507A"/>
                </a:solidFill>
              </a:rPr>
              <a:t>мг                                   </a:t>
            </a:r>
            <a:r>
              <a:rPr lang="ru-RU" dirty="0" smtClean="0">
                <a:solidFill>
                  <a:srgbClr val="2E507A"/>
                </a:solidFill>
              </a:rPr>
              <a:t>110</a:t>
            </a:r>
            <a:endParaRPr lang="ru-RU" dirty="0">
              <a:solidFill>
                <a:srgbClr val="2E507A"/>
              </a:solidFill>
            </a:endParaRPr>
          </a:p>
          <a:p>
            <a:r>
              <a:rPr lang="ru-RU" dirty="0">
                <a:solidFill>
                  <a:srgbClr val="2E507A"/>
                </a:solidFill>
              </a:rPr>
              <a:t>Витамин В</a:t>
            </a:r>
            <a:r>
              <a:rPr lang="ru-RU" baseline="-25000" dirty="0">
                <a:solidFill>
                  <a:srgbClr val="2E507A"/>
                </a:solidFill>
              </a:rPr>
              <a:t>12  </a:t>
            </a:r>
            <a:r>
              <a:rPr lang="ru-RU" dirty="0">
                <a:solidFill>
                  <a:srgbClr val="2E507A"/>
                </a:solidFill>
              </a:rPr>
              <a:t>                         </a:t>
            </a:r>
            <a:r>
              <a:rPr lang="ru-RU" dirty="0" smtClean="0">
                <a:solidFill>
                  <a:srgbClr val="2E507A"/>
                </a:solidFill>
              </a:rPr>
              <a:t>  3,39 </a:t>
            </a:r>
            <a:r>
              <a:rPr lang="ru-RU" dirty="0">
                <a:solidFill>
                  <a:srgbClr val="2E507A"/>
                </a:solidFill>
              </a:rPr>
              <a:t>мкг                              </a:t>
            </a:r>
            <a:r>
              <a:rPr lang="ru-RU" dirty="0" smtClean="0">
                <a:solidFill>
                  <a:srgbClr val="2E507A"/>
                </a:solidFill>
              </a:rPr>
              <a:t>113</a:t>
            </a:r>
            <a:endParaRPr lang="ru-RU" dirty="0">
              <a:solidFill>
                <a:srgbClr val="2E507A"/>
              </a:solidFill>
            </a:endParaRPr>
          </a:p>
          <a:p>
            <a:r>
              <a:rPr lang="ru-RU" dirty="0">
                <a:solidFill>
                  <a:srgbClr val="2E507A"/>
                </a:solidFill>
              </a:rPr>
              <a:t>Витамин С                              </a:t>
            </a:r>
            <a:r>
              <a:rPr lang="ru-RU" dirty="0" smtClean="0">
                <a:solidFill>
                  <a:srgbClr val="2E507A"/>
                </a:solidFill>
              </a:rPr>
              <a:t> 106,2 </a:t>
            </a:r>
            <a:r>
              <a:rPr lang="ru-RU" dirty="0">
                <a:solidFill>
                  <a:srgbClr val="2E507A"/>
                </a:solidFill>
              </a:rPr>
              <a:t>мг                              </a:t>
            </a:r>
            <a:r>
              <a:rPr lang="ru-RU" dirty="0" smtClean="0">
                <a:solidFill>
                  <a:srgbClr val="2E507A"/>
                </a:solidFill>
              </a:rPr>
              <a:t>118</a:t>
            </a:r>
            <a:endParaRPr lang="ru-RU" dirty="0">
              <a:solidFill>
                <a:srgbClr val="2E507A"/>
              </a:solidFill>
            </a:endParaRPr>
          </a:p>
          <a:p>
            <a:r>
              <a:rPr lang="ru-RU" dirty="0" err="1">
                <a:solidFill>
                  <a:srgbClr val="2E507A"/>
                </a:solidFill>
              </a:rPr>
              <a:t>Никотинамид</a:t>
            </a:r>
            <a:r>
              <a:rPr lang="ru-RU" dirty="0">
                <a:solidFill>
                  <a:srgbClr val="2E507A"/>
                </a:solidFill>
              </a:rPr>
              <a:t>                        </a:t>
            </a:r>
            <a:r>
              <a:rPr lang="ru-RU" dirty="0" smtClean="0">
                <a:solidFill>
                  <a:srgbClr val="2E507A"/>
                </a:solidFill>
              </a:rPr>
              <a:t> 13,1 </a:t>
            </a:r>
            <a:r>
              <a:rPr lang="ru-RU" dirty="0">
                <a:solidFill>
                  <a:srgbClr val="2E507A"/>
                </a:solidFill>
              </a:rPr>
              <a:t>мг                             </a:t>
            </a:r>
            <a:r>
              <a:rPr lang="ru-RU" dirty="0" smtClean="0">
                <a:solidFill>
                  <a:srgbClr val="2E507A"/>
                </a:solidFill>
              </a:rPr>
              <a:t>   65,5</a:t>
            </a:r>
            <a:endParaRPr lang="ru-RU" dirty="0">
              <a:solidFill>
                <a:srgbClr val="2E507A"/>
              </a:solidFill>
            </a:endParaRPr>
          </a:p>
          <a:p>
            <a:r>
              <a:rPr lang="ru-RU" dirty="0">
                <a:solidFill>
                  <a:srgbClr val="2E507A"/>
                </a:solidFill>
              </a:rPr>
              <a:t>Фолиевая кислота                </a:t>
            </a:r>
            <a:r>
              <a:rPr lang="ru-RU" dirty="0" smtClean="0">
                <a:solidFill>
                  <a:srgbClr val="2E507A"/>
                </a:solidFill>
              </a:rPr>
              <a:t> 413 </a:t>
            </a:r>
            <a:r>
              <a:rPr lang="ru-RU" dirty="0">
                <a:solidFill>
                  <a:srgbClr val="2E507A"/>
                </a:solidFill>
              </a:rPr>
              <a:t>мкг                             </a:t>
            </a:r>
            <a:r>
              <a:rPr lang="ru-RU" dirty="0" smtClean="0">
                <a:solidFill>
                  <a:srgbClr val="2E507A"/>
                </a:solidFill>
              </a:rPr>
              <a:t>  103,3</a:t>
            </a:r>
            <a:endParaRPr lang="ru-RU" dirty="0">
              <a:solidFill>
                <a:srgbClr val="2E507A"/>
              </a:solidFill>
            </a:endParaRPr>
          </a:p>
          <a:p>
            <a:r>
              <a:rPr lang="ru-RU" dirty="0">
                <a:solidFill>
                  <a:srgbClr val="2E507A"/>
                </a:solidFill>
              </a:rPr>
              <a:t>Пантотеновая кислота        </a:t>
            </a:r>
            <a:r>
              <a:rPr lang="ru-RU" dirty="0" smtClean="0">
                <a:solidFill>
                  <a:srgbClr val="2E507A"/>
                </a:solidFill>
              </a:rPr>
              <a:t> 4,6 </a:t>
            </a:r>
            <a:r>
              <a:rPr lang="ru-RU" dirty="0">
                <a:solidFill>
                  <a:srgbClr val="2E507A"/>
                </a:solidFill>
              </a:rPr>
              <a:t>мг                               </a:t>
            </a:r>
            <a:r>
              <a:rPr lang="ru-RU" dirty="0" smtClean="0">
                <a:solidFill>
                  <a:srgbClr val="2E507A"/>
                </a:solidFill>
              </a:rPr>
              <a:t>    92</a:t>
            </a:r>
            <a:endParaRPr lang="ru-RU" dirty="0">
              <a:solidFill>
                <a:srgbClr val="2E507A"/>
              </a:solidFill>
            </a:endParaRPr>
          </a:p>
          <a:p>
            <a:r>
              <a:rPr lang="ru-RU" dirty="0">
                <a:solidFill>
                  <a:srgbClr val="2E507A"/>
                </a:solidFill>
              </a:rPr>
              <a:t>Биотин                                    </a:t>
            </a:r>
            <a:r>
              <a:rPr lang="ru-RU" dirty="0" smtClean="0">
                <a:solidFill>
                  <a:srgbClr val="2E507A"/>
                </a:solidFill>
              </a:rPr>
              <a:t> 105,6 </a:t>
            </a:r>
            <a:r>
              <a:rPr lang="ru-RU" dirty="0">
                <a:solidFill>
                  <a:srgbClr val="2E507A"/>
                </a:solidFill>
              </a:rPr>
              <a:t>мкг                            </a:t>
            </a:r>
            <a:r>
              <a:rPr lang="ru-RU" dirty="0" smtClean="0">
                <a:solidFill>
                  <a:srgbClr val="2E507A"/>
                </a:solidFill>
              </a:rPr>
              <a:t>211,2</a:t>
            </a:r>
            <a:endParaRPr lang="ru-RU" dirty="0">
              <a:solidFill>
                <a:srgbClr val="2E507A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4685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507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Витамины с кальцием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2E507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26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pPr marL="0" indent="0">
              <a:lnSpc>
                <a:spcPts val="2800"/>
              </a:lnSpc>
              <a:buNone/>
            </a:pPr>
            <a:r>
              <a:rPr lang="ru-RU" dirty="0" smtClean="0">
                <a:solidFill>
                  <a:srgbClr val="2E507A"/>
                </a:solidFill>
              </a:rPr>
              <a:t>  Поддерживает </a:t>
            </a:r>
            <a:r>
              <a:rPr lang="ru-RU" dirty="0">
                <a:solidFill>
                  <a:srgbClr val="2E507A"/>
                </a:solidFill>
              </a:rPr>
              <a:t>общий тонус организма </a:t>
            </a:r>
            <a:endParaRPr lang="ru-RU" dirty="0" smtClean="0">
              <a:solidFill>
                <a:srgbClr val="2E507A"/>
              </a:solidFill>
            </a:endParaRPr>
          </a:p>
          <a:p>
            <a:pPr marL="0" indent="0">
              <a:lnSpc>
                <a:spcPts val="2800"/>
              </a:lnSpc>
              <a:buNone/>
            </a:pPr>
            <a:r>
              <a:rPr lang="ru-RU" dirty="0" smtClean="0">
                <a:solidFill>
                  <a:srgbClr val="2E507A"/>
                </a:solidFill>
              </a:rPr>
              <a:t>  и </a:t>
            </a:r>
            <a:r>
              <a:rPr lang="ru-RU" dirty="0">
                <a:solidFill>
                  <a:srgbClr val="2E507A"/>
                </a:solidFill>
              </a:rPr>
              <a:t>трудоспособность</a:t>
            </a:r>
            <a:r>
              <a:rPr lang="ru-RU" dirty="0" smtClean="0">
                <a:solidFill>
                  <a:srgbClr val="2E507A"/>
                </a:solidFill>
              </a:rPr>
              <a:t>.</a:t>
            </a:r>
          </a:p>
          <a:p>
            <a:pPr marL="0" indent="0">
              <a:lnSpc>
                <a:spcPts val="2800"/>
              </a:lnSpc>
              <a:buNone/>
            </a:pPr>
            <a:endParaRPr lang="ru-RU" dirty="0">
              <a:solidFill>
                <a:srgbClr val="2E507A"/>
              </a:solidFill>
            </a:endParaRPr>
          </a:p>
          <a:p>
            <a:pPr marL="0" indent="0">
              <a:lnSpc>
                <a:spcPts val="2800"/>
              </a:lnSpc>
              <a:buNone/>
            </a:pPr>
            <a:r>
              <a:rPr lang="ru-RU" dirty="0" smtClean="0">
                <a:solidFill>
                  <a:srgbClr val="2E507A"/>
                </a:solidFill>
              </a:rPr>
              <a:t>  Восполняет </a:t>
            </a:r>
            <a:r>
              <a:rPr lang="ru-RU" dirty="0">
                <a:solidFill>
                  <a:srgbClr val="2E507A"/>
                </a:solidFill>
              </a:rPr>
              <a:t>дефицит 12 витаминов </a:t>
            </a:r>
            <a:r>
              <a:rPr lang="ru-RU" dirty="0" smtClean="0">
                <a:solidFill>
                  <a:srgbClr val="2E507A"/>
                </a:solidFill>
              </a:rPr>
              <a:t>                           </a:t>
            </a:r>
          </a:p>
          <a:p>
            <a:pPr marL="0" indent="0">
              <a:lnSpc>
                <a:spcPts val="2800"/>
              </a:lnSpc>
              <a:buNone/>
            </a:pPr>
            <a:r>
              <a:rPr lang="ru-RU" dirty="0" smtClean="0">
                <a:solidFill>
                  <a:srgbClr val="2E507A"/>
                </a:solidFill>
              </a:rPr>
              <a:t>  и </a:t>
            </a:r>
            <a:r>
              <a:rPr lang="ru-RU" dirty="0" err="1">
                <a:solidFill>
                  <a:srgbClr val="2E507A"/>
                </a:solidFill>
              </a:rPr>
              <a:t>витаминоподобных</a:t>
            </a:r>
            <a:r>
              <a:rPr lang="ru-RU" dirty="0">
                <a:solidFill>
                  <a:srgbClr val="2E507A"/>
                </a:solidFill>
              </a:rPr>
              <a:t> веществ. </a:t>
            </a:r>
            <a:endParaRPr lang="ru-RU" dirty="0" smtClean="0">
              <a:solidFill>
                <a:srgbClr val="2E507A"/>
              </a:solidFill>
            </a:endParaRPr>
          </a:p>
          <a:p>
            <a:pPr marL="0" indent="0">
              <a:lnSpc>
                <a:spcPts val="2800"/>
              </a:lnSpc>
              <a:buNone/>
            </a:pPr>
            <a:endParaRPr lang="ru-RU" dirty="0">
              <a:solidFill>
                <a:srgbClr val="2E507A"/>
              </a:solidFill>
            </a:endParaRPr>
          </a:p>
          <a:p>
            <a:pPr marL="0" indent="0">
              <a:lnSpc>
                <a:spcPts val="2800"/>
              </a:lnSpc>
              <a:buNone/>
            </a:pPr>
            <a:r>
              <a:rPr lang="ru-RU" dirty="0" smtClean="0">
                <a:solidFill>
                  <a:srgbClr val="2E507A"/>
                </a:solidFill>
              </a:rPr>
              <a:t>  Кальций </a:t>
            </a:r>
            <a:r>
              <a:rPr lang="ru-RU" dirty="0">
                <a:solidFill>
                  <a:srgbClr val="2E507A"/>
                </a:solidFill>
              </a:rPr>
              <a:t>способствует укреплению </a:t>
            </a:r>
            <a:endParaRPr lang="ru-RU" dirty="0" smtClean="0">
              <a:solidFill>
                <a:srgbClr val="2E507A"/>
              </a:solidFill>
            </a:endParaRPr>
          </a:p>
          <a:p>
            <a:pPr marL="0" indent="0">
              <a:lnSpc>
                <a:spcPts val="2800"/>
              </a:lnSpc>
              <a:buNone/>
            </a:pPr>
            <a:r>
              <a:rPr lang="ru-RU" dirty="0" smtClean="0">
                <a:solidFill>
                  <a:srgbClr val="2E507A"/>
                </a:solidFill>
              </a:rPr>
              <a:t>  костной ткани.  </a:t>
            </a:r>
            <a:endParaRPr lang="ru-RU" dirty="0">
              <a:solidFill>
                <a:srgbClr val="2E507A"/>
              </a:solidFill>
            </a:endParaRPr>
          </a:p>
          <a:p>
            <a:pPr marL="0" indent="0">
              <a:lnSpc>
                <a:spcPts val="2800"/>
              </a:lnSpc>
              <a:buNone/>
            </a:pPr>
            <a:endParaRPr lang="ru-RU" dirty="0">
              <a:solidFill>
                <a:srgbClr val="2E507A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685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507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Витамины с кальцием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2E507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E:\РАБОТА\ПРЕЗЕНТАЦИИ\ЭСЭНТИАЛ 2014\q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437112"/>
            <a:ext cx="115888" cy="166688"/>
          </a:xfrm>
          <a:prstGeom prst="rect">
            <a:avLst/>
          </a:prstGeom>
          <a:noFill/>
        </p:spPr>
      </p:pic>
      <p:pic>
        <p:nvPicPr>
          <p:cNvPr id="7" name="Picture 2" descr="E:\РАБОТА\ПРЕЗЕНТАЦИИ\ЭСЭНТИАЛ 2014\q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68960"/>
            <a:ext cx="115888" cy="166688"/>
          </a:xfrm>
          <a:prstGeom prst="rect">
            <a:avLst/>
          </a:prstGeom>
          <a:noFill/>
        </p:spPr>
      </p:pic>
      <p:pic>
        <p:nvPicPr>
          <p:cNvPr id="8" name="Picture 2" descr="E:\РАБОТА\ПРЕЗЕНТАЦИИ\ЭСЭНТИАЛ 2014\q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115888" cy="166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3696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1597092"/>
              </p:ext>
            </p:extLst>
          </p:nvPr>
        </p:nvGraphicFramePr>
        <p:xfrm>
          <a:off x="755576" y="1484784"/>
          <a:ext cx="7776864" cy="38224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2288"/>
                <a:gridCol w="2592288"/>
                <a:gridCol w="2592288"/>
              </a:tblGrid>
              <a:tr h="659267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b="0" i="0" dirty="0" smtClean="0">
                          <a:solidFill>
                            <a:srgbClr val="2E507A"/>
                          </a:solidFill>
                        </a:rPr>
                        <a:t>Наименование продукта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b="0" i="0" dirty="0" smtClean="0">
                          <a:solidFill>
                            <a:srgbClr val="2E507A"/>
                          </a:solidFill>
                        </a:rPr>
                        <a:t>(производитель)</a:t>
                      </a:r>
                      <a:endParaRPr lang="ru-RU" sz="1600" b="0" i="0" dirty="0">
                        <a:solidFill>
                          <a:srgbClr val="2E507A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b="0" i="0" dirty="0" smtClean="0">
                          <a:solidFill>
                            <a:srgbClr val="2E507A"/>
                          </a:solidFill>
                        </a:rPr>
                        <a:t>Стоимость месячного курса, руб.</a:t>
                      </a:r>
                      <a:endParaRPr lang="ru-RU" sz="1600" b="0" i="0" dirty="0">
                        <a:solidFill>
                          <a:srgbClr val="2E507A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b="0" i="0" kern="1200" dirty="0" smtClean="0">
                          <a:solidFill>
                            <a:srgbClr val="2E507A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активных витаминов</a:t>
                      </a:r>
                      <a:r>
                        <a:rPr lang="ru-RU" sz="1600" b="0" i="0" kern="1200" baseline="0" dirty="0" smtClean="0">
                          <a:solidFill>
                            <a:srgbClr val="2E507A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600" b="0" i="0" kern="1200" baseline="0" dirty="0" err="1" smtClean="0">
                          <a:solidFill>
                            <a:srgbClr val="2E507A"/>
                          </a:solidFill>
                          <a:latin typeface="+mn-lt"/>
                          <a:ea typeface="+mn-ea"/>
                          <a:cs typeface="+mn-cs"/>
                        </a:rPr>
                        <a:t>витаминоподобных</a:t>
                      </a:r>
                      <a:r>
                        <a:rPr lang="ru-RU" sz="1600" b="0" i="0" kern="1200" baseline="0" dirty="0" smtClean="0">
                          <a:solidFill>
                            <a:srgbClr val="2E507A"/>
                          </a:solidFill>
                          <a:latin typeface="+mn-lt"/>
                          <a:ea typeface="+mn-ea"/>
                          <a:cs typeface="+mn-cs"/>
                        </a:rPr>
                        <a:t> веществ</a:t>
                      </a:r>
                      <a:endParaRPr lang="ru-RU" sz="1600" b="0" i="0" kern="1200" dirty="0">
                        <a:solidFill>
                          <a:srgbClr val="2E507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6821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2E507A"/>
                          </a:solidFill>
                        </a:rPr>
                        <a:t>Витамины с кальцием</a:t>
                      </a:r>
                      <a:r>
                        <a:rPr lang="en-US" b="1" i="1" dirty="0" smtClean="0">
                          <a:solidFill>
                            <a:srgbClr val="2E507A"/>
                          </a:solidFill>
                        </a:rPr>
                        <a:t> (Essentials by Siberian Health)</a:t>
                      </a:r>
                      <a:endParaRPr lang="ru-RU" b="1" i="1" dirty="0">
                        <a:solidFill>
                          <a:srgbClr val="2E507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2E507A"/>
                          </a:solidFill>
                        </a:rPr>
                        <a:t>2</a:t>
                      </a:r>
                      <a:r>
                        <a:rPr lang="en-US" b="1" i="1" dirty="0" smtClean="0">
                          <a:solidFill>
                            <a:srgbClr val="2E507A"/>
                          </a:solidFill>
                        </a:rPr>
                        <a:t>75</a:t>
                      </a:r>
                      <a:endParaRPr lang="ru-RU" b="1" i="1" dirty="0">
                        <a:solidFill>
                          <a:srgbClr val="2E507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2E507A"/>
                          </a:solidFill>
                        </a:rPr>
                        <a:t>14</a:t>
                      </a:r>
                      <a:endParaRPr lang="ru-RU" b="1" i="1" dirty="0">
                        <a:solidFill>
                          <a:srgbClr val="2E507A"/>
                        </a:solidFill>
                      </a:endParaRPr>
                    </a:p>
                  </a:txBody>
                  <a:tcPr/>
                </a:tc>
              </a:tr>
              <a:tr h="7236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rgbClr val="2E507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Горный кальций </a:t>
                      </a:r>
                      <a:r>
                        <a:rPr lang="en-US" sz="1800" b="0" i="0" kern="1200" dirty="0" smtClean="0">
                          <a:solidFill>
                            <a:srgbClr val="2E507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1800" b="0" i="0" kern="1200" baseline="-25000" dirty="0" smtClean="0">
                          <a:solidFill>
                            <a:srgbClr val="2E507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r>
                        <a:rPr lang="ru-RU" dirty="0" smtClean="0">
                          <a:solidFill>
                            <a:srgbClr val="2E507A"/>
                          </a:solidFill>
                        </a:rPr>
                        <a:t>(</a:t>
                      </a:r>
                      <a:r>
                        <a:rPr lang="ru-RU" dirty="0" err="1" smtClean="0">
                          <a:solidFill>
                            <a:srgbClr val="2E507A"/>
                          </a:solidFill>
                        </a:rPr>
                        <a:t>Эвалар</a:t>
                      </a:r>
                      <a:r>
                        <a:rPr lang="ru-RU" dirty="0" smtClean="0">
                          <a:solidFill>
                            <a:srgbClr val="2E507A"/>
                          </a:solidFill>
                        </a:rPr>
                        <a:t>)</a:t>
                      </a:r>
                      <a:endParaRPr lang="ru-RU" dirty="0">
                        <a:solidFill>
                          <a:srgbClr val="2E507A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E507A"/>
                          </a:solidFill>
                        </a:rPr>
                        <a:t>1</a:t>
                      </a:r>
                      <a:r>
                        <a:rPr lang="en-US" dirty="0" smtClean="0">
                          <a:solidFill>
                            <a:srgbClr val="2E507A"/>
                          </a:solidFill>
                        </a:rPr>
                        <a:t>90</a:t>
                      </a:r>
                      <a:endParaRPr lang="ru-RU" dirty="0">
                        <a:solidFill>
                          <a:srgbClr val="2E507A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2E507A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2E507A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68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err="1" smtClean="0">
                          <a:solidFill>
                            <a:srgbClr val="2E507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Компливит</a:t>
                      </a:r>
                      <a:r>
                        <a:rPr lang="ru-RU" sz="1800" b="0" i="0" kern="1200" dirty="0" smtClean="0">
                          <a:solidFill>
                            <a:srgbClr val="2E507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кальций </a:t>
                      </a:r>
                      <a:r>
                        <a:rPr lang="en-US" sz="1800" b="0" i="0" kern="1200" dirty="0" smtClean="0">
                          <a:solidFill>
                            <a:srgbClr val="2E507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1800" b="0" i="0" kern="1200" baseline="-25000" dirty="0" smtClean="0">
                          <a:solidFill>
                            <a:srgbClr val="2E507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r>
                        <a:rPr lang="en-US" dirty="0" smtClean="0">
                          <a:solidFill>
                            <a:srgbClr val="2E507A"/>
                          </a:solidFill>
                        </a:rPr>
                        <a:t>(</a:t>
                      </a:r>
                      <a:r>
                        <a:rPr lang="ru-RU" sz="1800" b="0" i="0" kern="1200" dirty="0" smtClean="0">
                          <a:solidFill>
                            <a:srgbClr val="2E507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Фармстандарт</a:t>
                      </a:r>
                      <a:r>
                        <a:rPr lang="en-US" sz="1800" b="0" i="0" kern="1200" dirty="0" smtClean="0">
                          <a:solidFill>
                            <a:srgbClr val="2E507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>
                        <a:solidFill>
                          <a:srgbClr val="2E507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2E507A"/>
                          </a:solidFill>
                        </a:rPr>
                        <a:t>130</a:t>
                      </a:r>
                      <a:endParaRPr lang="ru-RU" dirty="0">
                        <a:solidFill>
                          <a:srgbClr val="2E507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2E507A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2E507A"/>
                        </a:solidFill>
                      </a:endParaRPr>
                    </a:p>
                  </a:txBody>
                  <a:tcPr/>
                </a:tc>
              </a:tr>
              <a:tr h="5768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rgbClr val="2E507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Кальций-актив</a:t>
                      </a:r>
                    </a:p>
                    <a:p>
                      <a:r>
                        <a:rPr lang="en-US" dirty="0" smtClean="0">
                          <a:solidFill>
                            <a:srgbClr val="2E507A"/>
                          </a:solidFill>
                        </a:rPr>
                        <a:t>(</a:t>
                      </a:r>
                      <a:r>
                        <a:rPr lang="ru-RU" sz="1800" b="0" i="0" kern="1200" dirty="0" smtClean="0">
                          <a:solidFill>
                            <a:srgbClr val="2E507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ДИОД</a:t>
                      </a:r>
                      <a:r>
                        <a:rPr lang="en-US" sz="1800" b="0" i="0" kern="1200" dirty="0" smtClean="0">
                          <a:solidFill>
                            <a:srgbClr val="2E507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>
                        <a:solidFill>
                          <a:srgbClr val="2E507A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2E507A"/>
                          </a:solidFill>
                        </a:rPr>
                        <a:t>190</a:t>
                      </a:r>
                      <a:endParaRPr lang="ru-RU" dirty="0">
                        <a:solidFill>
                          <a:srgbClr val="2E507A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2E507A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2E507A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44685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507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Витамины с кальцием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2E507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6218148"/>
            <a:ext cx="3667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Цены на товары приведены на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апрель 2015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г.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63360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600200"/>
            <a:ext cx="4618856" cy="27649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СНЯТИЕ ВОСПАЛЕНИЙ В СУСТАВАХ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ЛЕГКОСТЬ ДВИЖЕНИЯ</a:t>
            </a:r>
          </a:p>
          <a:p>
            <a:pPr marL="0" indent="0">
              <a:buNone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685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45B2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Глюкозамин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45B2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</a:t>
            </a: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45B2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хондроитин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345B2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4581128"/>
            <a:ext cx="4932040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01616" y="4653136"/>
            <a:ext cx="461885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ts val="1900"/>
              </a:lnSpc>
            </a:pPr>
            <a:r>
              <a:rPr lang="ru-RU" b="1" dirty="0" smtClean="0">
                <a:solidFill>
                  <a:srgbClr val="345B23"/>
                </a:solidFill>
              </a:rPr>
              <a:t>Состав: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глюкозамина сульфат,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хондроитина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сульфат.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6237312"/>
            <a:ext cx="111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45B23"/>
                </a:solidFill>
              </a:rPr>
              <a:t>60 капсул</a:t>
            </a:r>
            <a:endParaRPr lang="ru-RU" dirty="0">
              <a:solidFill>
                <a:srgbClr val="345B2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24" y="1988840"/>
            <a:ext cx="3200722" cy="365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970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4685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45B2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Глюкозамин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45B2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</a:t>
            </a: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45B2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хондроитин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345B2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924944"/>
            <a:ext cx="6696744" cy="6480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49896" y="2971983"/>
            <a:ext cx="6934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45B23"/>
                </a:solidFill>
              </a:rPr>
              <a:t>Ингредиент                            Масса                   </a:t>
            </a:r>
            <a:r>
              <a:rPr lang="ru-RU" dirty="0">
                <a:solidFill>
                  <a:srgbClr val="345B23"/>
                </a:solidFill>
              </a:rPr>
              <a:t>% от рекомендуемого</a:t>
            </a:r>
          </a:p>
          <a:p>
            <a:r>
              <a:rPr lang="ru-RU" dirty="0" smtClean="0">
                <a:solidFill>
                  <a:srgbClr val="345B23"/>
                </a:solidFill>
              </a:rPr>
              <a:t>                                                                                 суточного  </a:t>
            </a:r>
            <a:r>
              <a:rPr lang="ru-RU" dirty="0">
                <a:solidFill>
                  <a:srgbClr val="345B23"/>
                </a:solidFill>
              </a:rPr>
              <a:t>потребления                                            </a:t>
            </a:r>
          </a:p>
          <a:p>
            <a:r>
              <a:rPr lang="ru-RU" dirty="0">
                <a:solidFill>
                  <a:srgbClr val="345B23"/>
                </a:solidFill>
              </a:rPr>
              <a:t>Глюкозамин                          564,4 мг                                81</a:t>
            </a:r>
          </a:p>
          <a:p>
            <a:r>
              <a:rPr lang="ru-RU" dirty="0" err="1" smtClean="0">
                <a:solidFill>
                  <a:srgbClr val="345B23"/>
                </a:solidFill>
              </a:rPr>
              <a:t>Хондроитин</a:t>
            </a:r>
            <a:r>
              <a:rPr lang="ru-RU" dirty="0" smtClean="0">
                <a:solidFill>
                  <a:srgbClr val="345B23"/>
                </a:solidFill>
              </a:rPr>
              <a:t>                           216 </a:t>
            </a:r>
            <a:r>
              <a:rPr lang="ru-RU" dirty="0">
                <a:solidFill>
                  <a:srgbClr val="345B23"/>
                </a:solidFill>
              </a:rPr>
              <a:t>мг                                  36</a:t>
            </a:r>
          </a:p>
        </p:txBody>
      </p:sp>
    </p:spTree>
    <p:extLst>
      <p:ext uri="{BB962C8B-B14F-4D97-AF65-F5344CB8AC3E}">
        <p14:creationId xmlns:p14="http://schemas.microsoft.com/office/powerpoint/2010/main" xmlns="" val="243772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0" indent="0">
              <a:lnSpc>
                <a:spcPts val="2800"/>
              </a:lnSpc>
              <a:buNone/>
            </a:pPr>
            <a:r>
              <a:rPr lang="ru-RU" dirty="0" smtClean="0">
                <a:solidFill>
                  <a:srgbClr val="345B23"/>
                </a:solidFill>
              </a:rPr>
              <a:t>   Предотвращает </a:t>
            </a:r>
            <a:r>
              <a:rPr lang="ru-RU" dirty="0">
                <a:solidFill>
                  <a:srgbClr val="345B23"/>
                </a:solidFill>
              </a:rPr>
              <a:t>разрушение суставов, </a:t>
            </a:r>
            <a:r>
              <a:rPr lang="ru-RU" dirty="0" smtClean="0">
                <a:solidFill>
                  <a:srgbClr val="345B23"/>
                </a:solidFill>
              </a:rPr>
              <a:t> </a:t>
            </a:r>
          </a:p>
          <a:p>
            <a:pPr marL="0" indent="0">
              <a:lnSpc>
                <a:spcPts val="2800"/>
              </a:lnSpc>
              <a:buNone/>
            </a:pPr>
            <a:r>
              <a:rPr lang="ru-RU" dirty="0" smtClean="0">
                <a:solidFill>
                  <a:srgbClr val="345B23"/>
                </a:solidFill>
              </a:rPr>
              <a:t>   пораженных </a:t>
            </a:r>
            <a:r>
              <a:rPr lang="ru-RU" dirty="0" err="1">
                <a:solidFill>
                  <a:srgbClr val="345B23"/>
                </a:solidFill>
              </a:rPr>
              <a:t>остеоартрозом</a:t>
            </a:r>
            <a:r>
              <a:rPr lang="ru-RU" dirty="0" smtClean="0">
                <a:solidFill>
                  <a:srgbClr val="345B23"/>
                </a:solidFill>
              </a:rPr>
              <a:t>.</a:t>
            </a:r>
          </a:p>
          <a:p>
            <a:pPr marL="0" indent="0">
              <a:lnSpc>
                <a:spcPts val="2800"/>
              </a:lnSpc>
              <a:buNone/>
            </a:pPr>
            <a:endParaRPr lang="ru-RU" dirty="0">
              <a:solidFill>
                <a:srgbClr val="345B23"/>
              </a:solidFill>
            </a:endParaRPr>
          </a:p>
          <a:p>
            <a:pPr marL="0" indent="0">
              <a:lnSpc>
                <a:spcPts val="2800"/>
              </a:lnSpc>
              <a:buNone/>
            </a:pPr>
            <a:r>
              <a:rPr lang="ru-RU" dirty="0" smtClean="0">
                <a:solidFill>
                  <a:srgbClr val="345B23"/>
                </a:solidFill>
              </a:rPr>
              <a:t>   Снижает </a:t>
            </a:r>
            <a:r>
              <a:rPr lang="ru-RU" dirty="0">
                <a:solidFill>
                  <a:srgbClr val="345B23"/>
                </a:solidFill>
              </a:rPr>
              <a:t>боль в области суставов </a:t>
            </a:r>
            <a:r>
              <a:rPr lang="ru-RU" dirty="0" smtClean="0">
                <a:solidFill>
                  <a:srgbClr val="345B23"/>
                </a:solidFill>
              </a:rPr>
              <a:t>                             </a:t>
            </a:r>
          </a:p>
          <a:p>
            <a:pPr marL="0" indent="0">
              <a:lnSpc>
                <a:spcPts val="2800"/>
              </a:lnSpc>
              <a:buNone/>
            </a:pPr>
            <a:r>
              <a:rPr lang="ru-RU" dirty="0" smtClean="0">
                <a:solidFill>
                  <a:srgbClr val="345B23"/>
                </a:solidFill>
              </a:rPr>
              <a:t>   и способствует устранению  </a:t>
            </a:r>
            <a:r>
              <a:rPr lang="ru-RU" dirty="0" err="1" smtClean="0">
                <a:solidFill>
                  <a:srgbClr val="345B23"/>
                </a:solidFill>
              </a:rPr>
              <a:t>тугоподвижности</a:t>
            </a:r>
            <a:r>
              <a:rPr lang="ru-RU" dirty="0">
                <a:solidFill>
                  <a:srgbClr val="345B23"/>
                </a:solidFill>
              </a:rPr>
              <a:t>.</a:t>
            </a:r>
          </a:p>
          <a:p>
            <a:pPr marL="0" indent="0">
              <a:lnSpc>
                <a:spcPts val="2800"/>
              </a:lnSpc>
              <a:buNone/>
            </a:pPr>
            <a:endParaRPr lang="ru-RU" dirty="0" smtClean="0">
              <a:solidFill>
                <a:srgbClr val="345B23"/>
              </a:solidFill>
            </a:endParaRPr>
          </a:p>
          <a:p>
            <a:pPr marL="0" indent="0">
              <a:lnSpc>
                <a:spcPts val="2800"/>
              </a:lnSpc>
              <a:buNone/>
            </a:pPr>
            <a:r>
              <a:rPr lang="ru-RU" dirty="0" smtClean="0">
                <a:solidFill>
                  <a:srgbClr val="345B23"/>
                </a:solidFill>
              </a:rPr>
              <a:t>   Обеспечивает </a:t>
            </a:r>
            <a:r>
              <a:rPr lang="ru-RU" dirty="0">
                <a:solidFill>
                  <a:srgbClr val="345B23"/>
                </a:solidFill>
              </a:rPr>
              <a:t>выносливость и гибкость </a:t>
            </a:r>
            <a:r>
              <a:rPr lang="ru-RU" dirty="0" smtClean="0">
                <a:solidFill>
                  <a:srgbClr val="345B23"/>
                </a:solidFill>
              </a:rPr>
              <a:t> </a:t>
            </a:r>
          </a:p>
          <a:p>
            <a:pPr marL="0" indent="0">
              <a:lnSpc>
                <a:spcPts val="2800"/>
              </a:lnSpc>
              <a:buNone/>
            </a:pPr>
            <a:r>
              <a:rPr lang="ru-RU" dirty="0" smtClean="0">
                <a:solidFill>
                  <a:srgbClr val="345B23"/>
                </a:solidFill>
              </a:rPr>
              <a:t>   хрящевой ткани. </a:t>
            </a:r>
            <a:endParaRPr lang="ru-RU" dirty="0">
              <a:solidFill>
                <a:srgbClr val="345B23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685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45B2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Глюкозамин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45B2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</a:t>
            </a: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45B2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хондроитин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345B2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E:\РАБОТА\ПРЕЗЕНТАЦИИ\ЭСЭНТИАЛ 2014\q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437112"/>
            <a:ext cx="115888" cy="166688"/>
          </a:xfrm>
          <a:prstGeom prst="rect">
            <a:avLst/>
          </a:prstGeom>
          <a:noFill/>
        </p:spPr>
      </p:pic>
      <p:pic>
        <p:nvPicPr>
          <p:cNvPr id="7" name="Picture 2" descr="E:\РАБОТА\ПРЕЗЕНТАЦИИ\ЭСЭНТИАЛ 2014\q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68960"/>
            <a:ext cx="115888" cy="166688"/>
          </a:xfrm>
          <a:prstGeom prst="rect">
            <a:avLst/>
          </a:prstGeom>
          <a:noFill/>
        </p:spPr>
      </p:pic>
      <p:pic>
        <p:nvPicPr>
          <p:cNvPr id="8" name="Picture 2" descr="E:\РАБОТА\ПРЕЗЕНТАЦИИ\ЭСЭНТИАЛ 2014\q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115888" cy="166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979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rgbClr val="0070C0"/>
                </a:solidFill>
              </a:rPr>
              <a:t>Современный потребитель вынужден экономить</a:t>
            </a:r>
          </a:p>
        </p:txBody>
      </p:sp>
      <p:pic>
        <p:nvPicPr>
          <p:cNvPr id="1026" name="Picture 2" descr="C:\Users\hamaganov.fi\Desktop\sm74-001_sbz_BAD_089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348880"/>
            <a:ext cx="792088" cy="80930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47664" y="2276872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Согласно результатам опроса, проведенного "</a:t>
            </a:r>
            <a:r>
              <a:rPr lang="ru-RU" dirty="0" err="1" smtClean="0"/>
              <a:t>Левада-Центром</a:t>
            </a:r>
            <a:r>
              <a:rPr lang="ru-RU" dirty="0" smtClean="0"/>
              <a:t>" в феврале 2015 года, у каждого десятого россиянина была сокращена зарплата</a:t>
            </a:r>
            <a:r>
              <a:rPr lang="en-US" dirty="0" smtClean="0"/>
              <a:t>.</a:t>
            </a:r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3717032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По заявлению министра труда и социальной защиты Максима </a:t>
            </a:r>
            <a:r>
              <a:rPr lang="ru-RU" dirty="0" err="1" smtClean="0"/>
              <a:t>Топилина</a:t>
            </a:r>
            <a:r>
              <a:rPr lang="ru-RU" dirty="0" smtClean="0"/>
              <a:t>, в феврале 2015 года было зафиксировано снижение реальной заработной платы на 9%</a:t>
            </a:r>
            <a:endParaRPr lang="ru-RU" dirty="0"/>
          </a:p>
        </p:txBody>
      </p:sp>
      <p:pic>
        <p:nvPicPr>
          <p:cNvPr id="11" name="Picture 2" descr="C:\Users\hamaganov.fi\Desktop\sm74-001_sbz_BAD_089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944" y="3789040"/>
            <a:ext cx="792088" cy="809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13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3377353"/>
              </p:ext>
            </p:extLst>
          </p:nvPr>
        </p:nvGraphicFramePr>
        <p:xfrm>
          <a:off x="539552" y="1772816"/>
          <a:ext cx="8208912" cy="32323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6304"/>
                <a:gridCol w="2736304"/>
                <a:gridCol w="2736304"/>
              </a:tblGrid>
              <a:tr h="109060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b="0" dirty="0" smtClean="0">
                          <a:solidFill>
                            <a:srgbClr val="345B23"/>
                          </a:solidFill>
                        </a:rPr>
                        <a:t>Наименование продукта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b="0" dirty="0" smtClean="0">
                          <a:solidFill>
                            <a:srgbClr val="345B23"/>
                          </a:solidFill>
                        </a:rPr>
                        <a:t>(производитель)</a:t>
                      </a:r>
                      <a:endParaRPr lang="ru-RU" sz="1600" b="0" dirty="0">
                        <a:solidFill>
                          <a:srgbClr val="345B2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b="0" dirty="0" smtClean="0">
                          <a:solidFill>
                            <a:srgbClr val="345B23"/>
                          </a:solidFill>
                        </a:rPr>
                        <a:t>Стоимость месячного курса, руб.</a:t>
                      </a:r>
                      <a:endParaRPr lang="ru-RU" sz="1600" b="0" dirty="0">
                        <a:solidFill>
                          <a:srgbClr val="345B2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b="0" kern="1200" dirty="0" smtClean="0">
                          <a:solidFill>
                            <a:srgbClr val="345B23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активных витаминов</a:t>
                      </a:r>
                      <a:r>
                        <a:rPr lang="ru-RU" sz="1600" b="0" kern="1200" baseline="0" dirty="0" smtClean="0">
                          <a:solidFill>
                            <a:srgbClr val="345B23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600" b="0" kern="1200" baseline="0" dirty="0" err="1" smtClean="0">
                          <a:solidFill>
                            <a:srgbClr val="345B23"/>
                          </a:solidFill>
                          <a:latin typeface="+mn-lt"/>
                          <a:ea typeface="+mn-ea"/>
                          <a:cs typeface="+mn-cs"/>
                        </a:rPr>
                        <a:t>витаминоподобных</a:t>
                      </a:r>
                      <a:r>
                        <a:rPr lang="ru-RU" sz="1600" b="0" kern="1200" baseline="0" dirty="0" smtClean="0">
                          <a:solidFill>
                            <a:srgbClr val="345B2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b="0" kern="1200" baseline="0" dirty="0" smtClean="0">
                          <a:solidFill>
                            <a:srgbClr val="345B23"/>
                          </a:solidFill>
                          <a:latin typeface="+mn-lt"/>
                          <a:ea typeface="+mn-ea"/>
                          <a:cs typeface="+mn-cs"/>
                        </a:rPr>
                        <a:t>веществ</a:t>
                      </a:r>
                      <a:endParaRPr lang="ru-RU" sz="1600" b="0" kern="1200" dirty="0">
                        <a:solidFill>
                          <a:srgbClr val="345B2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78860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rgbClr val="345B23"/>
                          </a:solidFill>
                          <a:latin typeface="+mn-lt"/>
                          <a:ea typeface="+mn-ea"/>
                          <a:cs typeface="+mn-cs"/>
                        </a:rPr>
                        <a:t>Глюкозамин и </a:t>
                      </a:r>
                      <a:r>
                        <a:rPr lang="ru-RU" sz="1800" b="1" i="1" kern="1200" dirty="0" err="1" smtClean="0">
                          <a:solidFill>
                            <a:srgbClr val="345B23"/>
                          </a:solidFill>
                          <a:latin typeface="+mn-lt"/>
                          <a:ea typeface="+mn-ea"/>
                          <a:cs typeface="+mn-cs"/>
                        </a:rPr>
                        <a:t>хондроитин</a:t>
                      </a:r>
                      <a:r>
                        <a:rPr lang="ru-RU" sz="1800" b="1" i="1" kern="1200" dirty="0" smtClean="0">
                          <a:solidFill>
                            <a:srgbClr val="345B2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b="1" i="1" kern="1200" dirty="0" smtClean="0">
                        <a:solidFill>
                          <a:srgbClr val="345B2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b="1" i="1" dirty="0" smtClean="0">
                          <a:solidFill>
                            <a:srgbClr val="345B23"/>
                          </a:solidFill>
                        </a:rPr>
                        <a:t>(Essentials by Siberian Health)</a:t>
                      </a:r>
                      <a:endParaRPr lang="ru-RU" b="1" i="1" dirty="0">
                        <a:solidFill>
                          <a:srgbClr val="345B23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rgbClr val="345B23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b="1" i="1" kern="1200" dirty="0" smtClean="0">
                          <a:solidFill>
                            <a:srgbClr val="345B23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ru-RU" sz="1800" b="1" i="1" kern="1200" dirty="0">
                        <a:solidFill>
                          <a:srgbClr val="345B2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345B23"/>
                          </a:solidFill>
                        </a:rPr>
                        <a:t>2</a:t>
                      </a:r>
                      <a:endParaRPr lang="ru-RU" b="1" i="1" dirty="0">
                        <a:solidFill>
                          <a:srgbClr val="345B23"/>
                        </a:solidFill>
                      </a:endParaRPr>
                    </a:p>
                  </a:txBody>
                  <a:tcPr/>
                </a:tc>
              </a:tr>
              <a:tr h="40440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345B23"/>
                          </a:solidFill>
                          <a:latin typeface="+mn-lt"/>
                          <a:ea typeface="+mn-ea"/>
                          <a:cs typeface="+mn-cs"/>
                        </a:rPr>
                        <a:t>Хонда (</a:t>
                      </a:r>
                      <a:r>
                        <a:rPr lang="ru-RU" sz="1800" kern="1200" dirty="0" err="1">
                          <a:solidFill>
                            <a:srgbClr val="345B23"/>
                          </a:solidFill>
                          <a:latin typeface="+mn-lt"/>
                          <a:ea typeface="+mn-ea"/>
                          <a:cs typeface="+mn-cs"/>
                        </a:rPr>
                        <a:t>Эвалар</a:t>
                      </a:r>
                      <a:r>
                        <a:rPr lang="ru-RU" sz="1800" kern="1200" dirty="0">
                          <a:solidFill>
                            <a:srgbClr val="345B23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345B23"/>
                          </a:solidFill>
                          <a:latin typeface="+mn-lt"/>
                          <a:ea typeface="+mn-ea"/>
                          <a:cs typeface="+mn-cs"/>
                        </a:rPr>
                        <a:t>570</a:t>
                      </a:r>
                      <a:endParaRPr lang="ru-RU" sz="1800" kern="1200" dirty="0">
                        <a:solidFill>
                          <a:srgbClr val="345B2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45B23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345B23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8724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 smtClean="0">
                          <a:solidFill>
                            <a:srgbClr val="345B23"/>
                          </a:solidFill>
                          <a:latin typeface="+mn-lt"/>
                          <a:ea typeface="+mn-ea"/>
                          <a:cs typeface="+mn-cs"/>
                        </a:rPr>
                        <a:t>Артро</a:t>
                      </a:r>
                      <a:r>
                        <a:rPr lang="ru-RU" sz="1800" kern="1200" dirty="0" smtClean="0">
                          <a:solidFill>
                            <a:srgbClr val="345B23"/>
                          </a:solidFill>
                          <a:latin typeface="+mn-lt"/>
                          <a:ea typeface="+mn-ea"/>
                          <a:cs typeface="+mn-cs"/>
                        </a:rPr>
                        <a:t>-актив (ДИОД)</a:t>
                      </a:r>
                      <a:endParaRPr lang="ru-RU" sz="1800" kern="1200" dirty="0">
                        <a:solidFill>
                          <a:srgbClr val="345B2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345B23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800" kern="1200" dirty="0" smtClean="0">
                          <a:solidFill>
                            <a:srgbClr val="345B23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800" kern="1200" dirty="0" smtClean="0">
                          <a:solidFill>
                            <a:srgbClr val="345B23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800" kern="1200" dirty="0">
                        <a:solidFill>
                          <a:srgbClr val="345B2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345B23"/>
                          </a:solidFill>
                        </a:rPr>
                        <a:t>2</a:t>
                      </a:r>
                    </a:p>
                    <a:p>
                      <a:pPr algn="ctr"/>
                      <a:endParaRPr lang="ru-RU" dirty="0">
                        <a:solidFill>
                          <a:srgbClr val="345B2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44685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45B2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Глюкозамин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45B2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</a:t>
            </a: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45B2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хондроитин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345B2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6218148"/>
            <a:ext cx="3667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Цены на товары приведены на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апрель 2015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г.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70222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РАБОТА\ПРЕЗЕНТАЦИИ\ЭСЭНТИАЛ 2014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59" y="0"/>
            <a:ext cx="8968751" cy="6858000"/>
          </a:xfrm>
          <a:prstGeom prst="rect">
            <a:avLst/>
          </a:prstGeom>
          <a:noFill/>
        </p:spPr>
      </p:pic>
      <p:pic>
        <p:nvPicPr>
          <p:cNvPr id="8" name="Picture 2" descr="C:\Users\kartashova.ea\Desktop\эсеншелс\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353"/>
          <a:stretch/>
        </p:blipFill>
        <p:spPr bwMode="auto">
          <a:xfrm>
            <a:off x="-1" y="1588"/>
            <a:ext cx="9142413" cy="114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7600" y="1600201"/>
            <a:ext cx="5194920" cy="2332855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АНТИОКСИДАНТНАЯ ЗАЩИТА ЗРИТЕЛЬНЫХ КЛЕТОК</a:t>
            </a:r>
          </a:p>
          <a:p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ЗАЩИТА СЕТЧАТКИ И ХРУСТАЛИКА ОТ СВЕТОВОГО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ПОВРЕЖДЕНИЯ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685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4416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Арония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4416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</a:t>
            </a: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4416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лютеин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54416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4581128"/>
            <a:ext cx="4932040" cy="792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01616" y="4653136"/>
            <a:ext cx="461885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ts val="1900"/>
              </a:lnSpc>
            </a:pPr>
            <a:r>
              <a:rPr lang="ru-RU" b="1" dirty="0" smtClean="0">
                <a:solidFill>
                  <a:srgbClr val="54416B"/>
                </a:solidFill>
              </a:rPr>
              <a:t>Состав: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порошок из рябины черноплодной (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аронии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), экстракт черники,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лютеин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576" y="6237312"/>
            <a:ext cx="111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54416B"/>
                </a:solidFill>
              </a:rPr>
              <a:t>30 капсул</a:t>
            </a:r>
            <a:endParaRPr lang="ru-RU" dirty="0">
              <a:solidFill>
                <a:srgbClr val="5441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91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4685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4416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Арония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4416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</a:t>
            </a: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4416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лютеин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54416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924944"/>
            <a:ext cx="6696744" cy="6480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" y="2924944"/>
            <a:ext cx="7931224" cy="391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54416B"/>
                </a:solidFill>
              </a:rPr>
              <a:t>       Ингредиент                     Масса                            % от рекомендуемого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54416B"/>
                </a:solidFill>
              </a:rPr>
              <a:t>                                                                                      суточного  потребления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54416B"/>
                </a:solidFill>
              </a:rPr>
              <a:t>         Антоцианы                           15 мг                                30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54416B"/>
                </a:solidFill>
              </a:rPr>
              <a:t>         </a:t>
            </a:r>
            <a:r>
              <a:rPr lang="ru-RU" sz="1800" dirty="0" err="1" smtClean="0">
                <a:solidFill>
                  <a:srgbClr val="54416B"/>
                </a:solidFill>
              </a:rPr>
              <a:t>Лютеин</a:t>
            </a:r>
            <a:r>
              <a:rPr lang="ru-RU" sz="1800" dirty="0" smtClean="0">
                <a:solidFill>
                  <a:srgbClr val="54416B"/>
                </a:solidFill>
              </a:rPr>
              <a:t>                                 2,0 </a:t>
            </a:r>
            <a:r>
              <a:rPr lang="ru-RU" sz="1800" dirty="0">
                <a:solidFill>
                  <a:srgbClr val="54416B"/>
                </a:solidFill>
              </a:rPr>
              <a:t>мг                               </a:t>
            </a:r>
            <a:r>
              <a:rPr lang="ru-RU" sz="1800" dirty="0" smtClean="0">
                <a:solidFill>
                  <a:srgbClr val="54416B"/>
                </a:solidFill>
              </a:rPr>
              <a:t> 40</a:t>
            </a:r>
            <a:endParaRPr lang="ru-RU" sz="1800" dirty="0">
              <a:solidFill>
                <a:srgbClr val="5441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17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84282"/>
            <a:ext cx="6696744" cy="4910844"/>
          </a:xfrm>
        </p:spPr>
        <p:txBody>
          <a:bodyPr>
            <a:noAutofit/>
          </a:bodyPr>
          <a:lstStyle/>
          <a:p>
            <a:pPr marL="0" indent="0">
              <a:lnSpc>
                <a:spcPts val="2800"/>
              </a:lnSpc>
              <a:buNone/>
            </a:pPr>
            <a:r>
              <a:rPr lang="ru-RU" sz="2400" dirty="0" smtClean="0">
                <a:solidFill>
                  <a:srgbClr val="54416B"/>
                </a:solidFill>
              </a:rPr>
              <a:t>Обеспечивает </a:t>
            </a:r>
            <a:r>
              <a:rPr lang="ru-RU" sz="2400" dirty="0">
                <a:solidFill>
                  <a:srgbClr val="54416B"/>
                </a:solidFill>
              </a:rPr>
              <a:t>антиоксидантную защиту </a:t>
            </a:r>
            <a:r>
              <a:rPr lang="ru-RU" sz="2400" dirty="0" smtClean="0">
                <a:solidFill>
                  <a:srgbClr val="54416B"/>
                </a:solidFill>
              </a:rPr>
              <a:t>зрительных клеток.</a:t>
            </a:r>
          </a:p>
          <a:p>
            <a:pPr marL="0" indent="0">
              <a:lnSpc>
                <a:spcPts val="2800"/>
              </a:lnSpc>
              <a:buNone/>
            </a:pPr>
            <a:endParaRPr lang="ru-RU" sz="100" dirty="0" smtClean="0">
              <a:solidFill>
                <a:srgbClr val="54416B"/>
              </a:solidFill>
            </a:endParaRPr>
          </a:p>
          <a:p>
            <a:pPr marL="0" indent="0">
              <a:lnSpc>
                <a:spcPts val="2800"/>
              </a:lnSpc>
              <a:buNone/>
            </a:pPr>
            <a:r>
              <a:rPr lang="ru-RU" sz="2400" dirty="0" smtClean="0">
                <a:solidFill>
                  <a:srgbClr val="54416B"/>
                </a:solidFill>
              </a:rPr>
              <a:t>Стимулирует </a:t>
            </a:r>
            <a:r>
              <a:rPr lang="ru-RU" sz="2400" dirty="0">
                <a:solidFill>
                  <a:srgbClr val="54416B"/>
                </a:solidFill>
              </a:rPr>
              <a:t>кровообращение в сосудах </a:t>
            </a:r>
            <a:r>
              <a:rPr lang="ru-RU" sz="2400" dirty="0" smtClean="0">
                <a:solidFill>
                  <a:srgbClr val="54416B"/>
                </a:solidFill>
              </a:rPr>
              <a:t>сетчатки глаза.</a:t>
            </a:r>
          </a:p>
          <a:p>
            <a:pPr marL="0" indent="0">
              <a:lnSpc>
                <a:spcPts val="2800"/>
              </a:lnSpc>
              <a:buNone/>
            </a:pPr>
            <a:endParaRPr lang="ru-RU" sz="100" dirty="0">
              <a:solidFill>
                <a:srgbClr val="54416B"/>
              </a:solidFill>
            </a:endParaRPr>
          </a:p>
          <a:p>
            <a:pPr marL="0" indent="0">
              <a:lnSpc>
                <a:spcPts val="2800"/>
              </a:lnSpc>
              <a:buNone/>
            </a:pPr>
            <a:r>
              <a:rPr lang="ru-RU" sz="2400" dirty="0" smtClean="0">
                <a:solidFill>
                  <a:srgbClr val="54416B"/>
                </a:solidFill>
              </a:rPr>
              <a:t>Укрепляет </a:t>
            </a:r>
            <a:r>
              <a:rPr lang="ru-RU" sz="2400" dirty="0">
                <a:solidFill>
                  <a:srgbClr val="54416B"/>
                </a:solidFill>
              </a:rPr>
              <a:t>стенки </a:t>
            </a:r>
            <a:r>
              <a:rPr lang="ru-RU" sz="2400" dirty="0" smtClean="0">
                <a:solidFill>
                  <a:srgbClr val="54416B"/>
                </a:solidFill>
              </a:rPr>
              <a:t>сосудов. </a:t>
            </a:r>
          </a:p>
          <a:p>
            <a:pPr marL="0" indent="0">
              <a:lnSpc>
                <a:spcPts val="2800"/>
              </a:lnSpc>
              <a:buNone/>
            </a:pPr>
            <a:endParaRPr lang="ru-RU" sz="100" dirty="0">
              <a:solidFill>
                <a:srgbClr val="54416B"/>
              </a:solidFill>
            </a:endParaRPr>
          </a:p>
          <a:p>
            <a:pPr marL="0" indent="0">
              <a:lnSpc>
                <a:spcPts val="2800"/>
              </a:lnSpc>
              <a:buNone/>
            </a:pPr>
            <a:r>
              <a:rPr lang="ru-RU" sz="2400" dirty="0" smtClean="0">
                <a:solidFill>
                  <a:srgbClr val="54416B"/>
                </a:solidFill>
              </a:rPr>
              <a:t>Помогает глазам адаптироваться  к изменениям интенсивности света.</a:t>
            </a:r>
          </a:p>
          <a:p>
            <a:pPr marL="0" indent="0">
              <a:lnSpc>
                <a:spcPts val="2800"/>
              </a:lnSpc>
              <a:buNone/>
            </a:pPr>
            <a:endParaRPr lang="ru-RU" sz="100" dirty="0" smtClean="0">
              <a:solidFill>
                <a:srgbClr val="54416B"/>
              </a:solidFill>
            </a:endParaRPr>
          </a:p>
          <a:p>
            <a:pPr marL="0" indent="0">
              <a:lnSpc>
                <a:spcPts val="2800"/>
              </a:lnSpc>
              <a:buNone/>
            </a:pPr>
            <a:r>
              <a:rPr lang="ru-RU" sz="2400" dirty="0" smtClean="0">
                <a:solidFill>
                  <a:srgbClr val="54416B"/>
                </a:solidFill>
              </a:rPr>
              <a:t>Помогает при синдроме «сухого глаза». </a:t>
            </a:r>
            <a:endParaRPr lang="ru-RU" sz="2400" dirty="0">
              <a:solidFill>
                <a:srgbClr val="54416B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685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4416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Арония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4416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</a:t>
            </a: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4416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лютеин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54416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E:\РАБОТА\ПРЕЗЕНТАЦИИ\ЭСЭНТИАЛ 2014\q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147" y="5600216"/>
            <a:ext cx="115888" cy="166688"/>
          </a:xfrm>
          <a:prstGeom prst="rect">
            <a:avLst/>
          </a:prstGeom>
          <a:noFill/>
        </p:spPr>
      </p:pic>
      <p:pic>
        <p:nvPicPr>
          <p:cNvPr id="7" name="Picture 2" descr="E:\РАБОТА\ПРЕЗЕНТАЦИИ\ЭСЭНТИАЛ 2014\q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09120"/>
            <a:ext cx="115888" cy="166688"/>
          </a:xfrm>
          <a:prstGeom prst="rect">
            <a:avLst/>
          </a:prstGeom>
          <a:noFill/>
        </p:spPr>
      </p:pic>
      <p:pic>
        <p:nvPicPr>
          <p:cNvPr id="8" name="Picture 2" descr="E:\РАБОТА\ПРЕЗЕНТАЦИИ\ЭСЭНТИАЛ 2014\q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147" y="3728008"/>
            <a:ext cx="115888" cy="166688"/>
          </a:xfrm>
          <a:prstGeom prst="rect">
            <a:avLst/>
          </a:prstGeom>
          <a:noFill/>
        </p:spPr>
      </p:pic>
      <p:pic>
        <p:nvPicPr>
          <p:cNvPr id="9" name="Picture 2" descr="E:\РАБОТА\ПРЕЗЕНТАЦИИ\ЭСЭНТИАЛ 2014\q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147" y="2576028"/>
            <a:ext cx="115888" cy="166688"/>
          </a:xfrm>
          <a:prstGeom prst="rect">
            <a:avLst/>
          </a:prstGeom>
          <a:noFill/>
        </p:spPr>
      </p:pic>
      <p:pic>
        <p:nvPicPr>
          <p:cNvPr id="10" name="Picture 2" descr="E:\РАБОТА\ПРЕЗЕНТАЦИИ\ЭСЭНТИАЛ 2014\q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44364"/>
            <a:ext cx="115888" cy="166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671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6459776"/>
              </p:ext>
            </p:extLst>
          </p:nvPr>
        </p:nvGraphicFramePr>
        <p:xfrm>
          <a:off x="467544" y="1412776"/>
          <a:ext cx="8064897" cy="340570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688299"/>
                <a:gridCol w="2688299"/>
                <a:gridCol w="2688299"/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dirty="0" smtClean="0"/>
                        <a:t>Наименование продукта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dirty="0" smtClean="0"/>
                        <a:t>(производитель)</a:t>
                      </a:r>
                      <a:endParaRPr lang="ru-RU" sz="1600" b="0" dirty="0">
                        <a:solidFill>
                          <a:srgbClr val="54416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dirty="0" smtClean="0"/>
                        <a:t>Стоимость месячного курса, руб.</a:t>
                      </a:r>
                      <a:endParaRPr lang="ru-RU" sz="1600" b="0" dirty="0">
                        <a:solidFill>
                          <a:srgbClr val="54416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kern="1200" dirty="0" smtClean="0"/>
                        <a:t>Количество активных витаминов</a:t>
                      </a:r>
                      <a:r>
                        <a:rPr lang="ru-RU" sz="1600" kern="1200" baseline="0" dirty="0" smtClean="0"/>
                        <a:t> и </a:t>
                      </a:r>
                      <a:r>
                        <a:rPr lang="ru-RU" sz="1600" kern="1200" baseline="0" dirty="0" err="1" smtClean="0"/>
                        <a:t>витаминоподобных</a:t>
                      </a:r>
                      <a:r>
                        <a:rPr lang="ru-RU" sz="1600" kern="1200" baseline="0" dirty="0" smtClean="0"/>
                        <a:t> веществ</a:t>
                      </a:r>
                      <a:endParaRPr lang="ru-RU" sz="1600" b="0" kern="1200" dirty="0">
                        <a:solidFill>
                          <a:srgbClr val="54416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7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/>
                        <a:t>Арония</a:t>
                      </a:r>
                      <a:r>
                        <a:rPr lang="ru-RU" sz="1800" kern="1200" dirty="0" smtClean="0"/>
                        <a:t> и </a:t>
                      </a:r>
                      <a:r>
                        <a:rPr lang="ru-RU" sz="1800" kern="1200" dirty="0" err="1" smtClean="0"/>
                        <a:t>лютеин</a:t>
                      </a:r>
                      <a:r>
                        <a:rPr lang="ru-RU" sz="1800" kern="1200" dirty="0" smtClean="0"/>
                        <a:t> </a:t>
                      </a:r>
                      <a:r>
                        <a:rPr lang="en-US" dirty="0" smtClean="0"/>
                        <a:t>(Essentials by Siberian Health)</a:t>
                      </a:r>
                      <a:endParaRPr lang="ru-RU" b="1" i="1" dirty="0" smtClean="0">
                        <a:solidFill>
                          <a:srgbClr val="54416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/>
                        <a:t>33</a:t>
                      </a:r>
                      <a:r>
                        <a:rPr lang="ru-RU" sz="1800" kern="1200" dirty="0" smtClean="0"/>
                        <a:t>0</a:t>
                      </a:r>
                      <a:endParaRPr lang="ru-RU" sz="1800" b="1" i="1" kern="1200" dirty="0">
                        <a:solidFill>
                          <a:srgbClr val="54416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2</a:t>
                      </a:r>
                      <a:endParaRPr lang="ru-RU" sz="1800" b="1" i="1" kern="1200" dirty="0">
                        <a:solidFill>
                          <a:srgbClr val="54416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733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Черника-форте </a:t>
                      </a:r>
                      <a:endParaRPr lang="ru-RU" sz="1800" kern="1200" dirty="0" smtClean="0"/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с </a:t>
                      </a:r>
                      <a:r>
                        <a:rPr lang="ru-RU" sz="1800" kern="1200" dirty="0" err="1"/>
                        <a:t>лютеином</a:t>
                      </a:r>
                      <a:r>
                        <a:rPr lang="ru-RU" sz="1800" kern="1200" dirty="0"/>
                        <a:t> (</a:t>
                      </a:r>
                      <a:r>
                        <a:rPr lang="ru-RU" sz="1800" kern="1200" dirty="0" err="1"/>
                        <a:t>Эвалар</a:t>
                      </a:r>
                      <a:r>
                        <a:rPr lang="ru-RU" sz="1800" kern="1200" dirty="0"/>
                        <a:t>)</a:t>
                      </a:r>
                      <a:endParaRPr lang="ru-RU" sz="1800" kern="1200" dirty="0">
                        <a:solidFill>
                          <a:srgbClr val="54416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372</a:t>
                      </a:r>
                      <a:endParaRPr lang="ru-RU" sz="1800" kern="1200" dirty="0">
                        <a:solidFill>
                          <a:srgbClr val="54416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3</a:t>
                      </a:r>
                      <a:endParaRPr lang="ru-RU" sz="1800" kern="1200" dirty="0">
                        <a:solidFill>
                          <a:srgbClr val="54416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733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 smtClean="0"/>
                        <a:t>Доппельгерц</a:t>
                      </a:r>
                      <a:r>
                        <a:rPr lang="ru-RU" sz="1800" kern="1200" dirty="0" smtClean="0"/>
                        <a:t> актив с </a:t>
                      </a:r>
                      <a:r>
                        <a:rPr lang="ru-RU" sz="1800" kern="1200" dirty="0" err="1" smtClean="0"/>
                        <a:t>лютеином</a:t>
                      </a:r>
                      <a:r>
                        <a:rPr lang="ru-RU" sz="1800" kern="1200" dirty="0" smtClean="0"/>
                        <a:t> и черникой (</a:t>
                      </a:r>
                      <a:r>
                        <a:rPr lang="ru-RU" sz="1800" kern="1200" dirty="0" err="1" smtClean="0"/>
                        <a:t>Квайссер</a:t>
                      </a:r>
                      <a:r>
                        <a:rPr lang="ru-RU" sz="1800" kern="1200" dirty="0" smtClean="0"/>
                        <a:t> </a:t>
                      </a:r>
                      <a:r>
                        <a:rPr lang="ru-RU" sz="1800" kern="1200" dirty="0" err="1"/>
                        <a:t>Фарма</a:t>
                      </a:r>
                      <a:r>
                        <a:rPr lang="ru-RU" sz="1800" kern="1200" dirty="0"/>
                        <a:t>) </a:t>
                      </a:r>
                      <a:endParaRPr lang="ru-RU" sz="1800" kern="1200" dirty="0">
                        <a:solidFill>
                          <a:srgbClr val="54416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449</a:t>
                      </a:r>
                      <a:endParaRPr lang="ru-RU" sz="1800" kern="1200" dirty="0">
                        <a:solidFill>
                          <a:srgbClr val="54416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2</a:t>
                      </a:r>
                      <a:endParaRPr lang="ru-RU" sz="1800" kern="1200" dirty="0">
                        <a:solidFill>
                          <a:srgbClr val="54416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44685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4416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Арония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4416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</a:t>
            </a: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4416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лютеин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54416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6218148"/>
            <a:ext cx="3667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Цены на товары приведены на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апрель 2015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г.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35586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95" b="2086"/>
          <a:stretch/>
        </p:blipFill>
        <p:spPr>
          <a:xfrm>
            <a:off x="0" y="1772817"/>
            <a:ext cx="4576300" cy="4470966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374799"/>
            <a:ext cx="2952328" cy="461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C00000"/>
                </a:solidFill>
              </a:rPr>
              <a:t>Витамины красоты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3556" y="1844825"/>
            <a:ext cx="4656916" cy="2705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•</a:t>
            </a:r>
            <a:r>
              <a:rPr lang="ru-RU" sz="2400" dirty="0" smtClean="0"/>
              <a:t> Насыщение витаминами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• </a:t>
            </a:r>
            <a:r>
              <a:rPr lang="ru-RU" sz="2400" dirty="0" smtClean="0"/>
              <a:t>Защита от старения </a:t>
            </a:r>
            <a:br>
              <a:rPr lang="ru-RU" sz="2400" dirty="0" smtClean="0"/>
            </a:br>
            <a:r>
              <a:rPr lang="ru-RU" sz="2400" dirty="0" smtClean="0"/>
              <a:t>    с </a:t>
            </a:r>
            <a:r>
              <a:rPr lang="ru-RU" sz="2400" b="1" dirty="0" err="1" smtClean="0">
                <a:solidFill>
                  <a:srgbClr val="C00000"/>
                </a:solidFill>
              </a:rPr>
              <a:t>коэнзимом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Q</a:t>
            </a:r>
            <a:r>
              <a:rPr lang="ru-RU" sz="2400" b="1" dirty="0" smtClean="0">
                <a:solidFill>
                  <a:srgbClr val="C00000"/>
                </a:solidFill>
              </a:rPr>
              <a:t>10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• </a:t>
            </a:r>
            <a:r>
              <a:rPr lang="ru-RU" sz="2400" dirty="0" smtClean="0"/>
              <a:t>Красивые кожа и волосы</a:t>
            </a:r>
            <a:endParaRPr lang="ru-RU" sz="24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11960" y="4309756"/>
            <a:ext cx="4402832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 smtClean="0">
                <a:solidFill>
                  <a:srgbClr val="C00000"/>
                </a:solidFill>
              </a:rPr>
              <a:t>Состав: </a:t>
            </a:r>
            <a:r>
              <a:rPr lang="ru-RU" sz="1200" dirty="0"/>
              <a:t>п</a:t>
            </a:r>
            <a:r>
              <a:rPr lang="ru-RU" sz="1200" dirty="0" smtClean="0"/>
              <a:t>ремикс </a:t>
            </a:r>
            <a:r>
              <a:rPr lang="ru-RU" sz="1200" dirty="0"/>
              <a:t>витаминный </a:t>
            </a:r>
            <a:r>
              <a:rPr lang="ru-RU" sz="1200" dirty="0" smtClean="0"/>
              <a:t>Н33802/1</a:t>
            </a:r>
            <a:r>
              <a:rPr lang="ru-RU" sz="1200" dirty="0"/>
              <a:t> </a:t>
            </a:r>
            <a:r>
              <a:rPr lang="ru-RU" sz="1200" dirty="0" smtClean="0"/>
              <a:t>(витамины </a:t>
            </a:r>
            <a:r>
              <a:rPr lang="ru-RU" sz="1200" dirty="0"/>
              <a:t>А, </a:t>
            </a:r>
            <a:r>
              <a:rPr lang="en-US" sz="1200" dirty="0"/>
              <a:t>D</a:t>
            </a:r>
            <a:r>
              <a:rPr lang="ru-RU" sz="1200" baseline="-25000" dirty="0"/>
              <a:t>3</a:t>
            </a:r>
            <a:r>
              <a:rPr lang="ru-RU" sz="1200" dirty="0"/>
              <a:t>, Е, К</a:t>
            </a:r>
            <a:r>
              <a:rPr lang="ru-RU" sz="1200" baseline="-25000" dirty="0"/>
              <a:t>1</a:t>
            </a:r>
            <a:r>
              <a:rPr lang="ru-RU" sz="1200" dirty="0"/>
              <a:t>, В</a:t>
            </a:r>
            <a:r>
              <a:rPr lang="ru-RU" sz="1200" baseline="-25000" dirty="0"/>
              <a:t>1</a:t>
            </a:r>
            <a:r>
              <a:rPr lang="ru-RU" sz="1200" dirty="0"/>
              <a:t>, В</a:t>
            </a:r>
            <a:r>
              <a:rPr lang="ru-RU" sz="1200" baseline="-25000" dirty="0"/>
              <a:t>2</a:t>
            </a:r>
            <a:r>
              <a:rPr lang="ru-RU" sz="1200" dirty="0"/>
              <a:t>, В</a:t>
            </a:r>
            <a:r>
              <a:rPr lang="ru-RU" sz="1200" baseline="-25000" dirty="0"/>
              <a:t>6</a:t>
            </a:r>
            <a:r>
              <a:rPr lang="ru-RU" sz="1200" dirty="0"/>
              <a:t>, В</a:t>
            </a:r>
            <a:r>
              <a:rPr lang="ru-RU" sz="1200" baseline="-25000" dirty="0"/>
              <a:t>12</a:t>
            </a:r>
            <a:r>
              <a:rPr lang="ru-RU" sz="1200" dirty="0"/>
              <a:t>, С, </a:t>
            </a:r>
            <a:r>
              <a:rPr lang="ru-RU" sz="1200" dirty="0" err="1"/>
              <a:t>никотинамид</a:t>
            </a:r>
            <a:r>
              <a:rPr lang="ru-RU" sz="1200" dirty="0"/>
              <a:t>, фолиевая кислота, пантотеновая кислота, биотин), таурин, </a:t>
            </a:r>
            <a:r>
              <a:rPr lang="ru-RU" sz="1200" dirty="0" err="1"/>
              <a:t>коэнзим</a:t>
            </a:r>
            <a:r>
              <a:rPr lang="ru-RU" sz="1200" dirty="0"/>
              <a:t> </a:t>
            </a:r>
            <a:r>
              <a:rPr lang="en-US" sz="1200" dirty="0"/>
              <a:t>Q</a:t>
            </a:r>
            <a:r>
              <a:rPr lang="ru-RU" sz="1200" dirty="0" smtClean="0"/>
              <a:t>10. 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5373216"/>
            <a:ext cx="1138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30 капсул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18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4123051"/>
              </p:ext>
            </p:extLst>
          </p:nvPr>
        </p:nvGraphicFramePr>
        <p:xfrm>
          <a:off x="683568" y="1133551"/>
          <a:ext cx="6192687" cy="481572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5584"/>
                <a:gridCol w="1368910"/>
                <a:gridCol w="1368910"/>
                <a:gridCol w="1499283"/>
              </a:tblGrid>
              <a:tr h="589751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Масса, мг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% от РСП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% от 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max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потребления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280834">
                <a:tc>
                  <a:txBody>
                    <a:bodyPr/>
                    <a:lstStyle/>
                    <a:p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Коэнзим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19,6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0834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</a:rPr>
                        <a:t>Витамин А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0834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Витамин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120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0834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Витамин Е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0834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Витамин К</a:t>
                      </a:r>
                      <a:r>
                        <a:rPr lang="ru-RU" sz="120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2,4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0834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Витамин В</a:t>
                      </a:r>
                      <a:r>
                        <a:rPr lang="ru-RU" sz="120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1,75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0834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Витамин В</a:t>
                      </a:r>
                      <a:r>
                        <a:rPr lang="ru-RU" sz="120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2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1,83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30,5 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0834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Витамин В</a:t>
                      </a:r>
                      <a:r>
                        <a:rPr lang="ru-RU" sz="120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2,25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112,5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37,5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0834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Витамин В</a:t>
                      </a:r>
                      <a:r>
                        <a:rPr lang="ru-RU" sz="120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0,004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387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0834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Витамин С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127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212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0834">
                <a:tc>
                  <a:txBody>
                    <a:bodyPr/>
                    <a:lstStyle/>
                    <a:p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Никотинамид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17,9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99,4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302">
                <a:tc>
                  <a:txBody>
                    <a:bodyPr/>
                    <a:lstStyle/>
                    <a:p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Таурин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</a:rPr>
                        <a:t>213,5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083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Фолиевая кислота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0,56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282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083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Пантотеновая кислота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6,3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105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083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Биотин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0,14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288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395536" y="374799"/>
            <a:ext cx="2952328" cy="461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C00000"/>
                </a:solidFill>
              </a:rPr>
              <a:t>Витамины красоты</a:t>
            </a:r>
            <a:endParaRPr lang="ru-RU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9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95536" y="374799"/>
            <a:ext cx="2952328" cy="461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C00000"/>
                </a:solidFill>
              </a:rPr>
              <a:t>Витамины красоты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79512" y="1816225"/>
            <a:ext cx="8507288" cy="3917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416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Обеспечивает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4416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антиоксидантную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416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защиту</a:t>
            </a:r>
            <a:r>
              <a:rPr lang="ru-RU" sz="3200" dirty="0" smtClean="0">
                <a:solidFill>
                  <a:srgbClr val="54416B"/>
                </a:solidFill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 smtClean="0">
                <a:solidFill>
                  <a:srgbClr val="54416B"/>
                </a:solidFill>
              </a:rPr>
              <a:t>      организма женщины.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54416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lnSpc>
                <a:spcPts val="2800"/>
              </a:lnSpc>
              <a:spcBef>
                <a:spcPct val="20000"/>
              </a:spcBef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416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</a:p>
          <a:p>
            <a:pPr>
              <a:lnSpc>
                <a:spcPts val="2800"/>
              </a:lnSpc>
              <a:spcBef>
                <a:spcPct val="20000"/>
              </a:spcBef>
            </a:pPr>
            <a:r>
              <a:rPr lang="ru-RU" sz="3200" dirty="0" smtClean="0">
                <a:solidFill>
                  <a:srgbClr val="54416B"/>
                </a:solidFill>
              </a:rPr>
              <a:t>      Обеспечивает суточные дозы «женских»  </a:t>
            </a:r>
          </a:p>
          <a:p>
            <a:pPr>
              <a:lnSpc>
                <a:spcPts val="2800"/>
              </a:lnSpc>
              <a:spcBef>
                <a:spcPct val="20000"/>
              </a:spcBef>
            </a:pPr>
            <a:r>
              <a:rPr lang="ru-RU" sz="3200" dirty="0" smtClean="0">
                <a:solidFill>
                  <a:srgbClr val="54416B"/>
                </a:solidFill>
              </a:rPr>
              <a:t>      витаминов.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54416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 smtClean="0">
                <a:solidFill>
                  <a:srgbClr val="54416B"/>
                </a:solidFill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416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Помогает замедлять процессы старения. 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416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54416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E:\РАБОТА\ПРЕЗЕНТАЦИИ\ЭСЭНТИАЛ 2014\q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653136"/>
            <a:ext cx="115888" cy="166688"/>
          </a:xfrm>
          <a:prstGeom prst="rect">
            <a:avLst/>
          </a:prstGeom>
          <a:noFill/>
        </p:spPr>
      </p:pic>
      <p:pic>
        <p:nvPicPr>
          <p:cNvPr id="10" name="Picture 2" descr="E:\РАБОТА\ПРЕЗЕНТАЦИИ\ЭСЭНТИАЛ 2014\q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115888" cy="166688"/>
          </a:xfrm>
          <a:prstGeom prst="rect">
            <a:avLst/>
          </a:prstGeom>
          <a:noFill/>
        </p:spPr>
      </p:pic>
      <p:pic>
        <p:nvPicPr>
          <p:cNvPr id="11" name="Picture 2" descr="E:\РАБОТА\ПРЕЗЕНТАЦИИ\ЭСЭНТИАЛ 2014\q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115888" cy="166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9036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4958476"/>
              </p:ext>
            </p:extLst>
          </p:nvPr>
        </p:nvGraphicFramePr>
        <p:xfrm>
          <a:off x="467545" y="1412776"/>
          <a:ext cx="7920879" cy="374885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640293"/>
                <a:gridCol w="2328258"/>
                <a:gridCol w="2952328"/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Наименование продукта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(производитель)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Стоимость месячного курса, руб.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kern="1200" dirty="0" smtClean="0">
                          <a:solidFill>
                            <a:schemeClr val="bg1"/>
                          </a:solidFill>
                        </a:rPr>
                        <a:t>Активные </a:t>
                      </a:r>
                      <a:r>
                        <a:rPr lang="ru-RU" sz="1600" kern="1200" baseline="0" dirty="0" smtClean="0">
                          <a:solidFill>
                            <a:schemeClr val="bg1"/>
                          </a:solidFill>
                        </a:rPr>
                        <a:t>вещества 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kern="1200" baseline="0" dirty="0" smtClean="0">
                          <a:solidFill>
                            <a:schemeClr val="bg1"/>
                          </a:solidFill>
                        </a:rPr>
                        <a:t>продукта</a:t>
                      </a:r>
                      <a:endParaRPr lang="ru-RU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627338">
                <a:tc>
                  <a:txBody>
                    <a:bodyPr/>
                    <a:lstStyle/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Витамины красоты</a:t>
                      </a:r>
                    </a:p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(Сибирское здоровье)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</a:rPr>
                        <a:t>270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</a:rPr>
                        <a:t>Коэнзим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  <a:t>Q10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</a:rPr>
                        <a:t> ф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</a:rPr>
                        <a:t>олиевая кислота, комплекс витаминов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733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kern="1200" baseline="0" dirty="0" err="1" smtClean="0">
                          <a:solidFill>
                            <a:schemeClr val="tx1"/>
                          </a:solidFill>
                        </a:rPr>
                        <a:t>Granatin</a:t>
                      </a:r>
                      <a:r>
                        <a:rPr lang="en-US" sz="1800" u="none" strike="noStrike" kern="1200" baseline="0" dirty="0" smtClean="0">
                          <a:solidFill>
                            <a:schemeClr val="tx1"/>
                          </a:solidFill>
                        </a:rPr>
                        <a:t> Q10 (Vision) 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kern="1200" baseline="0" dirty="0" smtClean="0">
                          <a:solidFill>
                            <a:schemeClr val="tx1"/>
                          </a:solidFill>
                        </a:rPr>
                        <a:t>3094</a:t>
                      </a:r>
                      <a:r>
                        <a:rPr lang="ru-RU" sz="1800" u="none" strike="noStrike" kern="1200" baseline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Коэнзим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Q10, 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порошок граната, экстракт винограда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499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kern="1200" baseline="0" dirty="0" err="1" smtClean="0">
                          <a:solidFill>
                            <a:schemeClr val="tx1"/>
                          </a:solidFill>
                        </a:rPr>
                        <a:t>Коэнзим</a:t>
                      </a:r>
                      <a:r>
                        <a:rPr lang="ru-RU" sz="1800" u="none" strike="noStrike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u="none" strike="noStrike" kern="1200" baseline="0" dirty="0" smtClean="0">
                          <a:solidFill>
                            <a:schemeClr val="tx1"/>
                          </a:solidFill>
                        </a:rPr>
                        <a:t>Q10</a:t>
                      </a:r>
                      <a:r>
                        <a:rPr lang="ru-RU" sz="1800" u="none" strike="noStrike" kern="1200" baseline="0" dirty="0" smtClean="0">
                          <a:solidFill>
                            <a:schemeClr val="tx1"/>
                          </a:solidFill>
                        </a:rPr>
                        <a:t> форте (</a:t>
                      </a:r>
                      <a:r>
                        <a:rPr lang="ru-RU" sz="1800" u="none" strike="noStrike" kern="1200" baseline="0" dirty="0" err="1" smtClean="0">
                          <a:solidFill>
                            <a:schemeClr val="tx1"/>
                          </a:solidFill>
                        </a:rPr>
                        <a:t>Эвалар</a:t>
                      </a:r>
                      <a:r>
                        <a:rPr lang="ru-RU" sz="1800" u="none" strike="noStrike" kern="12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</a:rPr>
                        <a:t>338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</a:rPr>
                        <a:t>Коэнзим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  <a:t>Q10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733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kern="1200" baseline="0" dirty="0" err="1" smtClean="0">
                          <a:solidFill>
                            <a:schemeClr val="tx1"/>
                          </a:solidFill>
                        </a:rPr>
                        <a:t>Nutrilite</a:t>
                      </a:r>
                      <a:r>
                        <a:rPr lang="en-US" sz="1800" u="none" strike="noStrike" kern="1200" baseline="0" dirty="0" smtClean="0">
                          <a:solidFill>
                            <a:schemeClr val="tx1"/>
                          </a:solidFill>
                        </a:rPr>
                        <a:t> (Amway)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  <a:t>2980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</a:rPr>
                        <a:t>Коэнзим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</a:rPr>
                        <a:t>Q10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</a:rPr>
                        <a:t> витамин Е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3528" y="5445224"/>
            <a:ext cx="378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 В </a:t>
            </a:r>
            <a:r>
              <a:rPr lang="ru-RU" dirty="0"/>
              <a:t>суточной дозировке </a:t>
            </a:r>
            <a:r>
              <a:rPr lang="ru-RU" dirty="0" smtClean="0"/>
              <a:t>2 таблетки.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374799"/>
            <a:ext cx="2952328" cy="461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C00000"/>
                </a:solidFill>
              </a:rPr>
              <a:t>Витамины красоты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6362164"/>
            <a:ext cx="3667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Цены на товары приведены на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апрель 2015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г.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9484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374799"/>
            <a:ext cx="3528392" cy="461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err="1" smtClean="0"/>
              <a:t>Гинкго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билоба</a:t>
            </a:r>
            <a:r>
              <a:rPr lang="ru-RU" sz="1800" b="1" dirty="0" smtClean="0"/>
              <a:t> и байкальский </a:t>
            </a:r>
            <a:r>
              <a:rPr lang="ru-RU" sz="1800" b="1" dirty="0" err="1" smtClean="0"/>
              <a:t>шлемник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3556" y="1844825"/>
            <a:ext cx="4656916" cy="2705812"/>
          </a:xfrm>
        </p:spPr>
        <p:txBody>
          <a:bodyPr>
            <a:noAutofit/>
          </a:bodyPr>
          <a:lstStyle/>
          <a:p>
            <a:pPr marL="0" indent="0"/>
            <a:r>
              <a:rPr lang="ru-RU" sz="2400" dirty="0" smtClean="0"/>
              <a:t>Нормализация мозгового кровообращения</a:t>
            </a:r>
            <a:br>
              <a:rPr lang="ru-RU" sz="2400" dirty="0" smtClean="0"/>
            </a:br>
            <a:endParaRPr lang="ru-RU" sz="800" dirty="0" smtClean="0"/>
          </a:p>
          <a:p>
            <a:pPr marL="0" indent="0"/>
            <a:r>
              <a:rPr lang="ru-RU" sz="2400" dirty="0" smtClean="0"/>
              <a:t>Укрепление памяти</a:t>
            </a:r>
            <a:br>
              <a:rPr lang="ru-RU" sz="2400" dirty="0" smtClean="0"/>
            </a:br>
            <a:endParaRPr lang="ru-RU" sz="800" dirty="0" smtClean="0"/>
          </a:p>
          <a:p>
            <a:pPr marL="0" indent="0"/>
            <a:r>
              <a:rPr lang="ru-RU" sz="2400" dirty="0" smtClean="0"/>
              <a:t>Активизация мозговой деятельности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11960" y="4309756"/>
            <a:ext cx="4402832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 smtClean="0"/>
              <a:t>Состав: </a:t>
            </a:r>
            <a:r>
              <a:rPr lang="ru-RU" sz="1200" dirty="0" smtClean="0"/>
              <a:t>экстракт </a:t>
            </a:r>
            <a:r>
              <a:rPr lang="ru-RU" sz="1200" dirty="0" err="1" smtClean="0"/>
              <a:t>шлемника</a:t>
            </a:r>
            <a:r>
              <a:rPr lang="ru-RU" sz="1200" dirty="0" smtClean="0"/>
              <a:t> (10% </a:t>
            </a:r>
            <a:r>
              <a:rPr lang="ru-RU" sz="1200" dirty="0" err="1" smtClean="0"/>
              <a:t>байкалина</a:t>
            </a:r>
            <a:r>
              <a:rPr lang="ru-RU" sz="1200" dirty="0" smtClean="0"/>
              <a:t>), аскорбиновая кислота, экстракт </a:t>
            </a:r>
            <a:r>
              <a:rPr lang="ru-RU" sz="1200" dirty="0" err="1" smtClean="0"/>
              <a:t>гинкго</a:t>
            </a:r>
            <a:r>
              <a:rPr lang="ru-RU" sz="1200" dirty="0" smtClean="0"/>
              <a:t> </a:t>
            </a:r>
            <a:r>
              <a:rPr lang="ru-RU" sz="1200" dirty="0" err="1" smtClean="0"/>
              <a:t>билоба</a:t>
            </a:r>
            <a:r>
              <a:rPr lang="ru-RU" sz="1200" dirty="0" smtClean="0"/>
              <a:t> (24% </a:t>
            </a:r>
            <a:r>
              <a:rPr lang="ru-RU" sz="1200" dirty="0" err="1" smtClean="0"/>
              <a:t>биофлавоноидов</a:t>
            </a:r>
            <a:r>
              <a:rPr lang="ru-RU" sz="1200" dirty="0" smtClean="0"/>
              <a:t>), </a:t>
            </a:r>
            <a:r>
              <a:rPr lang="ru-RU" sz="1200" dirty="0" err="1" smtClean="0"/>
              <a:t>аскорбил</a:t>
            </a:r>
            <a:r>
              <a:rPr lang="ru-RU" sz="1200" dirty="0" smtClean="0"/>
              <a:t> пальмитат, экстракт готу кола, витамин Е, витамин А.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5373216"/>
            <a:ext cx="1138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30 капсул</a:t>
            </a:r>
            <a:endParaRPr lang="ru-RU" b="1" dirty="0"/>
          </a:p>
        </p:txBody>
      </p:sp>
      <p:pic>
        <p:nvPicPr>
          <p:cNvPr id="5122" name="Picture 2" descr="C:\Users\kartashova.ea\Desktop\эсеншелс\500125 Essentials Гинкго билоба и байкальский шлемник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54" t="10948" r="15719" b="6598"/>
          <a:stretch/>
        </p:blipFill>
        <p:spPr bwMode="auto">
          <a:xfrm>
            <a:off x="285008" y="1626920"/>
            <a:ext cx="3728852" cy="486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418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291318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Мы производим: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Продукты для разных возрастных групп.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Продукты разного формата  для большего комфорта.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Ассортимент с широким спектром назначения. 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Продукты разного ценового позиционирования.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2" descr="C:\Users\hamaganov.fi\Desktop\sm74-001_sbz_BAD_089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39573"/>
            <a:ext cx="792088" cy="809307"/>
          </a:xfrm>
          <a:prstGeom prst="rect">
            <a:avLst/>
          </a:prstGeom>
          <a:noFill/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331640" y="1484784"/>
            <a:ext cx="743751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Мы стремимся учитывать ситуацию в экономике </a:t>
            </a:r>
          </a:p>
          <a:p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и потребности разных групп потребителей </a:t>
            </a:r>
          </a:p>
        </p:txBody>
      </p:sp>
      <p:pic>
        <p:nvPicPr>
          <p:cNvPr id="9218" name="Picture 2" descr="E:\РАБОТА\ПРЕЗЕНТАЦИИ\ЭСЭНТИАЛ 2014\q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45024"/>
            <a:ext cx="115888" cy="166688"/>
          </a:xfrm>
          <a:prstGeom prst="rect">
            <a:avLst/>
          </a:prstGeom>
          <a:noFill/>
        </p:spPr>
      </p:pic>
      <p:pic>
        <p:nvPicPr>
          <p:cNvPr id="7" name="Picture 2" descr="E:\РАБОТА\ПРЕЗЕНТАЦИИ\ЭСЭНТИАЛ 2014\q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49080"/>
            <a:ext cx="115888" cy="166688"/>
          </a:xfrm>
          <a:prstGeom prst="rect">
            <a:avLst/>
          </a:prstGeom>
          <a:noFill/>
        </p:spPr>
      </p:pic>
      <p:pic>
        <p:nvPicPr>
          <p:cNvPr id="8" name="Picture 2" descr="E:\РАБОТА\ПРЕЗЕНТАЦИИ\ЭСЭНТИАЛ 2014\q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653136"/>
            <a:ext cx="115888" cy="166688"/>
          </a:xfrm>
          <a:prstGeom prst="rect">
            <a:avLst/>
          </a:prstGeom>
          <a:noFill/>
        </p:spPr>
      </p:pic>
      <p:pic>
        <p:nvPicPr>
          <p:cNvPr id="9" name="Picture 2" descr="E:\РАБОТА\ПРЕЗЕНТАЦИИ\ЭСЭНТИАЛ 2014\q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085184"/>
            <a:ext cx="115888" cy="166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3892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8634903"/>
              </p:ext>
            </p:extLst>
          </p:nvPr>
        </p:nvGraphicFramePr>
        <p:xfrm>
          <a:off x="1558278" y="1988840"/>
          <a:ext cx="5894042" cy="29260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754306"/>
                <a:gridCol w="1420639"/>
                <a:gridCol w="1719097"/>
              </a:tblGrid>
              <a:tr h="638508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Масса, мг</a:t>
                      </a:r>
                      <a:endParaRPr lang="ru-RU" sz="2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% от РСП</a:t>
                      </a:r>
                      <a:endParaRPr lang="ru-RU" sz="2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79551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Витамин А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0,6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68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601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Витамин Е 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19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127</a:t>
                      </a:r>
                      <a:endParaRPr lang="ru-RU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741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Витамин С 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124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137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</a:rPr>
                        <a:t>Флавоноиды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</a:p>
                    <a:p>
                      <a:r>
                        <a:rPr lang="ru-RU" sz="1800" kern="1200" dirty="0" smtClean="0">
                          <a:effectLst/>
                        </a:rPr>
                        <a:t>(в пересчете на </a:t>
                      </a:r>
                      <a:r>
                        <a:rPr lang="ru-RU" sz="1800" kern="1200" dirty="0" err="1" smtClean="0">
                          <a:effectLst/>
                        </a:rPr>
                        <a:t>байкалин</a:t>
                      </a:r>
                      <a:r>
                        <a:rPr lang="ru-RU" sz="1800" kern="1200" dirty="0" smtClean="0">
                          <a:effectLst/>
                        </a:rPr>
                        <a:t>)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21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200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315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effectLst/>
                        </a:rPr>
                        <a:t>Флавоногликозиды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77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31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395536" y="374799"/>
            <a:ext cx="3528392" cy="461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err="1" smtClean="0"/>
              <a:t>Гинкго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билоба</a:t>
            </a:r>
            <a:r>
              <a:rPr lang="ru-RU" sz="1800" b="1" dirty="0" smtClean="0"/>
              <a:t> и байкальский </a:t>
            </a:r>
            <a:r>
              <a:rPr lang="ru-RU" sz="1800" b="1" dirty="0" err="1" smtClean="0"/>
              <a:t>шлемник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17709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745232" y="1412776"/>
            <a:ext cx="7499176" cy="3917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ts val="2800"/>
              </a:lnSpc>
              <a:spcBef>
                <a:spcPct val="20000"/>
              </a:spcBef>
            </a:pPr>
            <a:r>
              <a:rPr lang="ru-RU" sz="2800" dirty="0" smtClean="0">
                <a:solidFill>
                  <a:srgbClr val="54416B"/>
                </a:solidFill>
              </a:rPr>
              <a:t>Улучшает кровообращение в сосудах </a:t>
            </a:r>
          </a:p>
          <a:p>
            <a:pPr lvl="0">
              <a:lnSpc>
                <a:spcPts val="2800"/>
              </a:lnSpc>
              <a:spcBef>
                <a:spcPct val="20000"/>
              </a:spcBef>
            </a:pPr>
            <a:r>
              <a:rPr lang="ru-RU" sz="2800" dirty="0" smtClean="0">
                <a:solidFill>
                  <a:srgbClr val="54416B"/>
                </a:solidFill>
              </a:rPr>
              <a:t>головного мозга.</a:t>
            </a:r>
          </a:p>
          <a:p>
            <a:pPr lvl="0">
              <a:lnSpc>
                <a:spcPts val="2800"/>
              </a:lnSpc>
              <a:spcBef>
                <a:spcPct val="20000"/>
              </a:spcBef>
            </a:pPr>
            <a:endParaRPr lang="ru-RU" sz="700" dirty="0" smtClean="0">
              <a:solidFill>
                <a:srgbClr val="54416B"/>
              </a:solidFill>
            </a:endParaRPr>
          </a:p>
          <a:p>
            <a:pPr lvl="0">
              <a:lnSpc>
                <a:spcPts val="2800"/>
              </a:lnSpc>
              <a:spcBef>
                <a:spcPct val="20000"/>
              </a:spcBef>
            </a:pPr>
            <a:r>
              <a:rPr lang="ru-RU" sz="2800" dirty="0" smtClean="0">
                <a:solidFill>
                  <a:srgbClr val="54416B"/>
                </a:solidFill>
              </a:rPr>
              <a:t>Повышает устойчивость клеток мозга к дефициту кислорода. </a:t>
            </a:r>
          </a:p>
          <a:p>
            <a:pPr lvl="0">
              <a:lnSpc>
                <a:spcPts val="2800"/>
              </a:lnSpc>
              <a:spcBef>
                <a:spcPct val="20000"/>
              </a:spcBef>
            </a:pPr>
            <a:endParaRPr lang="ru-RU" sz="700" dirty="0" smtClean="0">
              <a:solidFill>
                <a:srgbClr val="54416B"/>
              </a:solidFill>
            </a:endParaRPr>
          </a:p>
          <a:p>
            <a:pPr lvl="0">
              <a:lnSpc>
                <a:spcPts val="2800"/>
              </a:lnSpc>
              <a:spcBef>
                <a:spcPct val="20000"/>
              </a:spcBef>
            </a:pPr>
            <a:r>
              <a:rPr lang="ru-RU" sz="2800" dirty="0" smtClean="0">
                <a:solidFill>
                  <a:srgbClr val="54416B"/>
                </a:solidFill>
              </a:rPr>
              <a:t>Улучшают концентрацию внимания, стимулируют память.</a:t>
            </a:r>
          </a:p>
          <a:p>
            <a:pPr lvl="0">
              <a:lnSpc>
                <a:spcPts val="2800"/>
              </a:lnSpc>
              <a:spcBef>
                <a:spcPct val="20000"/>
              </a:spcBef>
            </a:pPr>
            <a:r>
              <a:rPr lang="ru-RU" sz="700" dirty="0" smtClean="0">
                <a:solidFill>
                  <a:srgbClr val="54416B"/>
                </a:solidFill>
              </a:rPr>
              <a:t> </a:t>
            </a:r>
          </a:p>
          <a:p>
            <a:pPr lvl="0">
              <a:lnSpc>
                <a:spcPts val="2800"/>
              </a:lnSpc>
              <a:spcBef>
                <a:spcPct val="20000"/>
              </a:spcBef>
            </a:pPr>
            <a:r>
              <a:rPr lang="ru-RU" sz="2800" dirty="0" smtClean="0">
                <a:solidFill>
                  <a:srgbClr val="54416B"/>
                </a:solidFill>
              </a:rPr>
              <a:t>Защищают от окислительных процессов, лежащих в основе старения мозга.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416B"/>
                </a:solidFill>
                <a:effectLst/>
                <a:uLnTx/>
                <a:uFillTx/>
              </a:rPr>
              <a:t>      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54416B"/>
              </a:solidFill>
              <a:effectLst/>
              <a:uLnTx/>
              <a:uFillTx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95536" y="374799"/>
            <a:ext cx="3528392" cy="461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err="1" smtClean="0"/>
              <a:t>Гинкго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билоба</a:t>
            </a:r>
            <a:r>
              <a:rPr lang="ru-RU" sz="1800" b="1" dirty="0" smtClean="0"/>
              <a:t> и байкальский </a:t>
            </a:r>
            <a:r>
              <a:rPr lang="ru-RU" sz="1800" b="1" dirty="0" err="1" smtClean="0"/>
              <a:t>шлемник</a:t>
            </a:r>
            <a:endParaRPr lang="ru-RU" sz="1800" b="1" dirty="0"/>
          </a:p>
        </p:txBody>
      </p:sp>
      <p:pic>
        <p:nvPicPr>
          <p:cNvPr id="9218" name="Picture 2" descr="C:\Users\kartashova.ea\Desktop\эсеншелс\Рисунок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49" t="48322" r="48785" b="48051"/>
          <a:stretch/>
        </p:blipFill>
        <p:spPr bwMode="auto">
          <a:xfrm>
            <a:off x="485519" y="1443819"/>
            <a:ext cx="198049" cy="24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kartashova.ea\Desktop\эсеншелс\Рисунок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49" t="48322" r="48785" b="48051"/>
          <a:stretch/>
        </p:blipFill>
        <p:spPr bwMode="auto">
          <a:xfrm>
            <a:off x="498471" y="2748335"/>
            <a:ext cx="198049" cy="24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kartashova.ea\Desktop\эсеншелс\Рисунок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49" t="48322" r="48785" b="48051"/>
          <a:stretch/>
        </p:blipFill>
        <p:spPr bwMode="auto">
          <a:xfrm>
            <a:off x="493064" y="3928542"/>
            <a:ext cx="198049" cy="24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kartashova.ea\Desktop\эсеншелс\Рисунок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49" t="48322" r="48785" b="48051"/>
          <a:stretch/>
        </p:blipFill>
        <p:spPr bwMode="auto">
          <a:xfrm>
            <a:off x="498470" y="5073855"/>
            <a:ext cx="198049" cy="24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036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5292714"/>
              </p:ext>
            </p:extLst>
          </p:nvPr>
        </p:nvGraphicFramePr>
        <p:xfrm>
          <a:off x="467545" y="1412776"/>
          <a:ext cx="7920879" cy="43102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640293"/>
                <a:gridCol w="2328258"/>
                <a:gridCol w="2952328"/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dirty="0" smtClean="0"/>
                        <a:t>Наименование продукта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dirty="0" smtClean="0"/>
                        <a:t>(производитель)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dirty="0" smtClean="0"/>
                        <a:t>Стоимость месячного курса, руб.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kern="1200" dirty="0" smtClean="0"/>
                        <a:t>Активные </a:t>
                      </a:r>
                      <a:r>
                        <a:rPr lang="ru-RU" sz="1600" kern="1200" baseline="0" dirty="0" smtClean="0"/>
                        <a:t>вещества 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kern="1200" baseline="0" dirty="0" smtClean="0"/>
                        <a:t>продукта</a:t>
                      </a:r>
                      <a:endParaRPr lang="ru-RU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73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Гинкго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1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билоба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и байкальский </a:t>
                      </a:r>
                      <a:r>
                        <a:rPr kumimoji="0" lang="ru-RU" sz="1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шлемник</a:t>
                      </a:r>
                      <a:endParaRPr kumimoji="0" lang="ru-RU" sz="18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(Сибирское здоровье)</a:t>
                      </a:r>
                    </a:p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380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effectLst/>
                        </a:rPr>
                        <a:t>флавоноиды</a:t>
                      </a:r>
                      <a:r>
                        <a:rPr lang="ru-RU" sz="1800" kern="1200" dirty="0" smtClean="0">
                          <a:effectLst/>
                        </a:rPr>
                        <a:t>, </a:t>
                      </a:r>
                      <a:r>
                        <a:rPr lang="ru-RU" sz="1800" kern="1200" dirty="0" err="1" smtClean="0">
                          <a:effectLst/>
                        </a:rPr>
                        <a:t>флавоногликозиды</a:t>
                      </a:r>
                      <a:r>
                        <a:rPr lang="ru-RU" sz="1800" kern="1200" dirty="0" smtClean="0">
                          <a:effectLst/>
                        </a:rPr>
                        <a:t>, витамины </a:t>
                      </a:r>
                      <a:r>
                        <a:rPr lang="en-US" sz="1800" kern="1200" dirty="0" smtClean="0">
                          <a:effectLst/>
                        </a:rPr>
                        <a:t>A, E, C</a:t>
                      </a:r>
                      <a:endParaRPr lang="ru-RU" sz="1800" kern="1200" dirty="0" smtClean="0">
                        <a:effectLst/>
                      </a:endParaRPr>
                    </a:p>
                    <a:p>
                      <a:pPr marL="0" algn="ctr" defTabSz="914400" rtl="0" eaLnBrk="1" latinLnBrk="0" hangingPunct="1"/>
                      <a:endParaRPr lang="ru-RU" sz="18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733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Гинкго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1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билоба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</a:t>
                      </a:r>
                      <a:r>
                        <a:rPr kumimoji="0" lang="ru-RU" sz="1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эвалар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)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140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err="1" smtClean="0">
                          <a:effectLst/>
                        </a:rPr>
                        <a:t>флавоногликозиды</a:t>
                      </a:r>
                      <a:r>
                        <a:rPr lang="ru-RU" sz="1800" kern="1200" dirty="0" smtClean="0">
                          <a:effectLst/>
                        </a:rPr>
                        <a:t> (маленькая дозировка), глицин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499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Гинкго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1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билоба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(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NOW Foods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)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409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err="1" smtClean="0">
                          <a:effectLst/>
                        </a:rPr>
                        <a:t>флавоногликозиды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733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Гинкго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1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билоба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(</a:t>
                      </a:r>
                      <a:r>
                        <a:rPr kumimoji="0" lang="en-US" sz="1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Natrol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)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524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effectLst/>
                        </a:rPr>
                        <a:t>флавоногликозиды</a:t>
                      </a:r>
                      <a:endParaRPr lang="ru-RU" sz="1800" kern="1200" dirty="0" smtClean="0"/>
                    </a:p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395536" y="374799"/>
            <a:ext cx="3528392" cy="461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err="1" smtClean="0"/>
              <a:t>Гинкго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билоба</a:t>
            </a:r>
            <a:r>
              <a:rPr lang="ru-RU" sz="1800" b="1" dirty="0" smtClean="0"/>
              <a:t> и байкальский </a:t>
            </a:r>
            <a:r>
              <a:rPr lang="ru-RU" sz="1800" b="1" dirty="0" err="1" smtClean="0"/>
              <a:t>шлемник</a:t>
            </a:r>
            <a:endParaRPr lang="ru-RU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6434172"/>
            <a:ext cx="3667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Цены на товары приведены на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апрель 2015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г.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9484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374799"/>
            <a:ext cx="3528392" cy="461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err="1" smtClean="0"/>
              <a:t>Йохимбе</a:t>
            </a:r>
            <a:r>
              <a:rPr lang="ru-RU" sz="1800" b="1" dirty="0" smtClean="0"/>
              <a:t> и женьшень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3556" y="1844825"/>
            <a:ext cx="4728924" cy="2705812"/>
          </a:xfrm>
        </p:spPr>
        <p:txBody>
          <a:bodyPr>
            <a:noAutofit/>
          </a:bodyPr>
          <a:lstStyle/>
          <a:p>
            <a:r>
              <a:rPr lang="ru-RU" sz="2400" dirty="0" smtClean="0"/>
              <a:t>ФИЗИЧЕСКИЙ И СЕКСУАЛЬНЫЙ ПОТЕНЦИАЛ</a:t>
            </a:r>
          </a:p>
          <a:p>
            <a:endParaRPr lang="ru-RU" sz="800" dirty="0" smtClean="0"/>
          </a:p>
          <a:p>
            <a:r>
              <a:rPr lang="ru-RU" sz="2400" dirty="0" smtClean="0"/>
              <a:t>АНАБОЛИЧЕСКИЙ ЭФФЕКТ</a:t>
            </a:r>
          </a:p>
          <a:p>
            <a:endParaRPr lang="ru-RU" sz="800" dirty="0" smtClean="0"/>
          </a:p>
          <a:p>
            <a:r>
              <a:rPr lang="ru-RU" sz="2400" dirty="0" smtClean="0"/>
              <a:t>СТИМУЛЯЦИЯ ЖИРОСЖИГАНИЯ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11960" y="4309756"/>
            <a:ext cx="4402832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 smtClean="0"/>
              <a:t>Состав: </a:t>
            </a:r>
            <a:r>
              <a:rPr lang="ru-RU" sz="1200" dirty="0" smtClean="0"/>
              <a:t>Корень элеутерококка (сибирского женьшеня), </a:t>
            </a:r>
            <a:r>
              <a:rPr lang="ru-RU" sz="1200" dirty="0" err="1" smtClean="0"/>
              <a:t>гемолен</a:t>
            </a:r>
            <a:r>
              <a:rPr lang="ru-RU" sz="1200" dirty="0" smtClean="0"/>
              <a:t> (концентрат плазмы и крови северного оленя),  экстракт  </a:t>
            </a:r>
            <a:r>
              <a:rPr lang="ru-RU" sz="1200" dirty="0" err="1" smtClean="0"/>
              <a:t>йохимбе</a:t>
            </a:r>
            <a:r>
              <a:rPr lang="ru-RU" sz="1200" dirty="0" smtClean="0"/>
              <a:t>, </a:t>
            </a:r>
            <a:r>
              <a:rPr lang="ru-RU" sz="1200" dirty="0" err="1" smtClean="0"/>
              <a:t>экстракт</a:t>
            </a:r>
            <a:r>
              <a:rPr lang="ru-RU" sz="1200" dirty="0" smtClean="0"/>
              <a:t> </a:t>
            </a:r>
            <a:r>
              <a:rPr lang="ru-RU" sz="1200" dirty="0" err="1" smtClean="0"/>
              <a:t>левзеи</a:t>
            </a:r>
            <a:r>
              <a:rPr lang="ru-RU" sz="1200" dirty="0" smtClean="0"/>
              <a:t>. 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5373216"/>
            <a:ext cx="1138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30 капсул</a:t>
            </a:r>
            <a:endParaRPr lang="ru-RU" b="1" dirty="0"/>
          </a:p>
        </p:txBody>
      </p:sp>
      <p:pic>
        <p:nvPicPr>
          <p:cNvPr id="6146" name="Picture 2" descr="C:\Users\kartashova.ea\Desktop\эсеншелс\500131 Essentials Йохимбе и сибирский женьшень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45" t="9985" r="14753" b="11157"/>
          <a:stretch/>
        </p:blipFill>
        <p:spPr bwMode="auto">
          <a:xfrm>
            <a:off x="395536" y="1448790"/>
            <a:ext cx="3927082" cy="495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418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51433"/>
              </p:ext>
            </p:extLst>
          </p:nvPr>
        </p:nvGraphicFramePr>
        <p:xfrm>
          <a:off x="1331640" y="2708920"/>
          <a:ext cx="5894042" cy="11887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754306"/>
                <a:gridCol w="1420639"/>
                <a:gridCol w="1719097"/>
              </a:tblGrid>
              <a:tr h="638508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Масса, мг</a:t>
                      </a:r>
                      <a:endParaRPr lang="ru-RU" sz="2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% от РСП</a:t>
                      </a:r>
                      <a:endParaRPr lang="ru-RU" sz="2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79551">
                <a:tc>
                  <a:txBody>
                    <a:bodyPr/>
                    <a:lstStyle/>
                    <a:p>
                      <a:r>
                        <a:rPr lang="ru-RU" sz="1800" kern="1200" dirty="0" err="1" smtClean="0"/>
                        <a:t>Йохимбин</a:t>
                      </a:r>
                      <a:r>
                        <a:rPr lang="ru-RU" sz="1800" kern="1200" dirty="0" smtClean="0"/>
                        <a:t> 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7,4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-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395536" y="374799"/>
            <a:ext cx="3528392" cy="461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err="1" smtClean="0"/>
              <a:t>Йохимбе</a:t>
            </a:r>
            <a:r>
              <a:rPr lang="ru-RU" sz="1800" b="1" dirty="0" smtClean="0"/>
              <a:t> и женьшень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17709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745232" y="2060848"/>
            <a:ext cx="7787208" cy="3917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800"/>
              </a:lnSpc>
              <a:spcBef>
                <a:spcPct val="20000"/>
              </a:spcBef>
            </a:pPr>
            <a:r>
              <a:rPr lang="ru-RU" sz="2800" dirty="0" smtClean="0">
                <a:solidFill>
                  <a:srgbClr val="54416B"/>
                </a:solidFill>
              </a:rPr>
              <a:t>Оказывает сосудорасширяющее действие и вызывает прилив крови к органам малого таза, повышает сексуальный потенциал мужчины.</a:t>
            </a:r>
          </a:p>
          <a:p>
            <a:pPr lvl="0">
              <a:lnSpc>
                <a:spcPts val="2800"/>
              </a:lnSpc>
              <a:spcBef>
                <a:spcPct val="20000"/>
              </a:spcBef>
            </a:pPr>
            <a:endParaRPr lang="ru-RU" sz="700" dirty="0" smtClean="0">
              <a:solidFill>
                <a:srgbClr val="54416B"/>
              </a:solidFill>
            </a:endParaRPr>
          </a:p>
          <a:p>
            <a:pPr lvl="0">
              <a:lnSpc>
                <a:spcPts val="2800"/>
              </a:lnSpc>
              <a:spcBef>
                <a:spcPct val="20000"/>
              </a:spcBef>
            </a:pPr>
            <a:r>
              <a:rPr lang="ru-RU" sz="2800" dirty="0" smtClean="0">
                <a:solidFill>
                  <a:srgbClr val="54416B"/>
                </a:solidFill>
              </a:rPr>
              <a:t>Повышает физическую работоспособность.</a:t>
            </a:r>
          </a:p>
          <a:p>
            <a:pPr lvl="0">
              <a:lnSpc>
                <a:spcPts val="2800"/>
              </a:lnSpc>
              <a:spcBef>
                <a:spcPct val="20000"/>
              </a:spcBef>
            </a:pPr>
            <a:endParaRPr lang="ru-RU" sz="700" dirty="0" smtClean="0">
              <a:solidFill>
                <a:srgbClr val="54416B"/>
              </a:solidFill>
            </a:endParaRPr>
          </a:p>
          <a:p>
            <a:pPr lvl="0">
              <a:lnSpc>
                <a:spcPts val="2800"/>
              </a:lnSpc>
              <a:spcBef>
                <a:spcPct val="20000"/>
              </a:spcBef>
            </a:pPr>
            <a:r>
              <a:rPr lang="ru-RU" sz="2800" dirty="0" smtClean="0">
                <a:solidFill>
                  <a:srgbClr val="54416B"/>
                </a:solidFill>
              </a:rPr>
              <a:t>Усиливает процесс сжигания жиров.</a:t>
            </a:r>
            <a:r>
              <a:rPr lang="ru-RU" sz="700" dirty="0" smtClean="0">
                <a:solidFill>
                  <a:srgbClr val="54416B"/>
                </a:solidFill>
              </a:rPr>
              <a:t> </a:t>
            </a:r>
          </a:p>
          <a:p>
            <a:pPr lvl="0">
              <a:lnSpc>
                <a:spcPts val="2800"/>
              </a:lnSpc>
              <a:spcBef>
                <a:spcPct val="20000"/>
              </a:spcBef>
            </a:pPr>
            <a:endParaRPr lang="ru-RU" sz="700" dirty="0" smtClean="0">
              <a:solidFill>
                <a:srgbClr val="54416B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416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54416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5536" y="374799"/>
            <a:ext cx="3528392" cy="461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err="1" smtClean="0"/>
              <a:t>Йохимбе</a:t>
            </a:r>
            <a:r>
              <a:rPr lang="ru-RU" sz="1800" b="1" dirty="0" smtClean="0"/>
              <a:t> и женьшень</a:t>
            </a:r>
            <a:endParaRPr lang="ru-RU" sz="1800" b="1" dirty="0"/>
          </a:p>
        </p:txBody>
      </p:sp>
      <p:pic>
        <p:nvPicPr>
          <p:cNvPr id="14" name="Picture 2" descr="C:\Users\kartashova.ea\Desktop\эсеншелс\Рисунок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49" t="48322" r="48785" b="48051"/>
          <a:stretch/>
        </p:blipFill>
        <p:spPr bwMode="auto">
          <a:xfrm>
            <a:off x="584543" y="2128862"/>
            <a:ext cx="198049" cy="24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kartashova.ea\Desktop\эсеншелс\Рисунок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49" t="48322" r="48785" b="48051"/>
          <a:stretch/>
        </p:blipFill>
        <p:spPr bwMode="auto">
          <a:xfrm>
            <a:off x="584544" y="3646691"/>
            <a:ext cx="198049" cy="24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kartashova.ea\Desktop\эсеншелс\Рисунок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49" t="48322" r="48785" b="48051"/>
          <a:stretch/>
        </p:blipFill>
        <p:spPr bwMode="auto">
          <a:xfrm>
            <a:off x="584543" y="4471372"/>
            <a:ext cx="198049" cy="24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036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3010448"/>
              </p:ext>
            </p:extLst>
          </p:nvPr>
        </p:nvGraphicFramePr>
        <p:xfrm>
          <a:off x="467545" y="1772816"/>
          <a:ext cx="7920879" cy="3395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640293"/>
                <a:gridCol w="2328258"/>
                <a:gridCol w="2952328"/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dirty="0" smtClean="0"/>
                        <a:t>Наименование продукта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dirty="0" smtClean="0"/>
                        <a:t>(производитель)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dirty="0" smtClean="0"/>
                        <a:t>Стоимость месячного курса, руб.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kern="1200" dirty="0" smtClean="0"/>
                        <a:t>Активные </a:t>
                      </a:r>
                      <a:r>
                        <a:rPr lang="ru-RU" sz="1600" kern="1200" baseline="0" dirty="0" smtClean="0"/>
                        <a:t>вещества 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kern="1200" baseline="0" dirty="0" smtClean="0"/>
                        <a:t>продукта</a:t>
                      </a:r>
                      <a:endParaRPr lang="ru-RU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73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Йохимбе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и женьшень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(Сибирское здоровье)</a:t>
                      </a:r>
                    </a:p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410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err="1" smtClean="0"/>
                        <a:t>йохимбин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7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dirty="0" err="1" smtClean="0">
                          <a:effectLst/>
                        </a:rPr>
                        <a:t>Йохимбе</a:t>
                      </a:r>
                      <a:r>
                        <a:rPr lang="ru-RU" sz="1800" u="none" strike="noStrike" kern="1200" dirty="0" smtClean="0">
                          <a:effectLst/>
                        </a:rPr>
                        <a:t> Форте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(</a:t>
                      </a:r>
                      <a:r>
                        <a:rPr lang="ru-RU" sz="1800" kern="1200" dirty="0" err="1" smtClean="0"/>
                        <a:t>Эвалар</a:t>
                      </a:r>
                      <a:r>
                        <a:rPr lang="ru-RU" sz="1800" kern="1200" dirty="0" smtClean="0"/>
                        <a:t>)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250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/>
                        <a:t>Йохимбин</a:t>
                      </a:r>
                      <a:r>
                        <a:rPr lang="ru-RU" sz="1800" kern="1200" dirty="0" smtClean="0"/>
                        <a:t> (дозировка</a:t>
                      </a:r>
                      <a:r>
                        <a:rPr lang="ru-RU" sz="1800" kern="1200" baseline="0" dirty="0" smtClean="0"/>
                        <a:t> вдвое меньше</a:t>
                      </a:r>
                      <a:r>
                        <a:rPr lang="ru-RU" sz="1800" kern="1200" dirty="0" smtClean="0"/>
                        <a:t>)</a:t>
                      </a:r>
                    </a:p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499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 smtClean="0"/>
                        <a:t>Yohimbe</a:t>
                      </a:r>
                      <a:r>
                        <a:rPr lang="en-US" sz="1800" kern="1200" dirty="0" smtClean="0"/>
                        <a:t> Fuel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(</a:t>
                      </a:r>
                      <a:r>
                        <a:rPr lang="en-US" sz="1800" kern="1200" dirty="0" err="1" smtClean="0"/>
                        <a:t>Twinlab</a:t>
                      </a:r>
                      <a:r>
                        <a:rPr lang="ru-RU" sz="1800" kern="1200" dirty="0" smtClean="0"/>
                        <a:t>)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510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err="1" smtClean="0"/>
                        <a:t>Йохимбин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6362164"/>
            <a:ext cx="3667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Цены на товары приведены на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апрель 2015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г.</a:t>
            </a:r>
          </a:p>
          <a:p>
            <a:endParaRPr lang="ru-RU" sz="1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374799"/>
            <a:ext cx="3528392" cy="461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err="1" smtClean="0"/>
              <a:t>Йохимбе</a:t>
            </a:r>
            <a:r>
              <a:rPr lang="ru-RU" sz="1800" b="1" dirty="0" smtClean="0"/>
              <a:t> и женьшень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39484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374799"/>
            <a:ext cx="3528392" cy="461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/>
              <a:t>Медвежьи ушки и брусника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3556" y="1947324"/>
            <a:ext cx="4656916" cy="2705812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МОЧЕГОННЫЙ ЭФФЕКТ</a:t>
            </a:r>
          </a:p>
          <a:p>
            <a:endParaRPr lang="ru-RU" sz="800" dirty="0" smtClean="0"/>
          </a:p>
          <a:p>
            <a:r>
              <a:rPr lang="ru-RU" sz="2400" dirty="0" smtClean="0"/>
              <a:t>АНТИМИКРОБНОЕ ДЕЙСТВИЕ</a:t>
            </a:r>
          </a:p>
          <a:p>
            <a:endParaRPr lang="ru-RU" sz="800" dirty="0" smtClean="0"/>
          </a:p>
          <a:p>
            <a:r>
              <a:rPr lang="ru-RU" sz="2400" dirty="0" smtClean="0"/>
              <a:t>ЗАЩИТА ОТ ВОСПАЛЕНИЙ 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11960" y="4309756"/>
            <a:ext cx="4402832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 smtClean="0"/>
              <a:t>Состав: </a:t>
            </a:r>
            <a:r>
              <a:rPr lang="ru-RU" sz="1200" dirty="0" smtClean="0"/>
              <a:t>Экстракт  листьев толокнянки, листья брусники, клюквы плоды, экстракт  корня хрена.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5373216"/>
            <a:ext cx="1138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30 капсул</a:t>
            </a:r>
            <a:endParaRPr lang="ru-RU" b="1" dirty="0"/>
          </a:p>
        </p:txBody>
      </p:sp>
      <p:pic>
        <p:nvPicPr>
          <p:cNvPr id="7170" name="Picture 2" descr="C:\Users\kartashova.ea\Desktop\эсеншелс\500143 медвежьи ушки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78" t="9648" r="15343" b="13516"/>
          <a:stretch/>
        </p:blipFill>
        <p:spPr bwMode="auto">
          <a:xfrm>
            <a:off x="395536" y="1520042"/>
            <a:ext cx="3950833" cy="486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418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9787056"/>
              </p:ext>
            </p:extLst>
          </p:nvPr>
        </p:nvGraphicFramePr>
        <p:xfrm>
          <a:off x="1558278" y="2852936"/>
          <a:ext cx="5894042" cy="1188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54306"/>
                <a:gridCol w="1420639"/>
                <a:gridCol w="1719097"/>
              </a:tblGrid>
              <a:tr h="638508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Масса, мг</a:t>
                      </a:r>
                      <a:endParaRPr lang="ru-RU" sz="2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% от РСП</a:t>
                      </a:r>
                      <a:endParaRPr lang="ru-RU" sz="2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79551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Гидрохинон 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8,9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178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395536" y="374799"/>
            <a:ext cx="3528392" cy="461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/>
              <a:t>Медвежьи ушки и брусника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17709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745232" y="2348880"/>
            <a:ext cx="8507288" cy="3917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ts val="2800"/>
              </a:lnSpc>
              <a:spcBef>
                <a:spcPct val="20000"/>
              </a:spcBef>
            </a:pPr>
            <a:r>
              <a:rPr lang="ru-RU" sz="2800" dirty="0" smtClean="0">
                <a:solidFill>
                  <a:srgbClr val="54416B"/>
                </a:solidFill>
              </a:rPr>
              <a:t>Предотвращает застой мочи.</a:t>
            </a:r>
          </a:p>
          <a:p>
            <a:pPr lvl="0">
              <a:lnSpc>
                <a:spcPts val="2800"/>
              </a:lnSpc>
              <a:spcBef>
                <a:spcPct val="20000"/>
              </a:spcBef>
            </a:pPr>
            <a:endParaRPr lang="ru-RU" sz="700" dirty="0" smtClean="0">
              <a:solidFill>
                <a:srgbClr val="54416B"/>
              </a:solidFill>
            </a:endParaRPr>
          </a:p>
          <a:p>
            <a:pPr>
              <a:lnSpc>
                <a:spcPts val="2800"/>
              </a:lnSpc>
              <a:spcBef>
                <a:spcPct val="20000"/>
              </a:spcBef>
            </a:pPr>
            <a:r>
              <a:rPr lang="ru-RU" sz="2800" dirty="0" smtClean="0">
                <a:solidFill>
                  <a:srgbClr val="54416B"/>
                </a:solidFill>
              </a:rPr>
              <a:t>Обладает прямым </a:t>
            </a:r>
            <a:r>
              <a:rPr lang="ru-RU" sz="2800" dirty="0" err="1" smtClean="0">
                <a:solidFill>
                  <a:srgbClr val="54416B"/>
                </a:solidFill>
              </a:rPr>
              <a:t>антимикробным</a:t>
            </a:r>
            <a:r>
              <a:rPr lang="ru-RU" sz="2800" dirty="0" smtClean="0">
                <a:solidFill>
                  <a:srgbClr val="54416B"/>
                </a:solidFill>
              </a:rPr>
              <a:t> действием. </a:t>
            </a:r>
          </a:p>
          <a:p>
            <a:pPr lvl="0">
              <a:lnSpc>
                <a:spcPts val="2800"/>
              </a:lnSpc>
              <a:spcBef>
                <a:spcPct val="20000"/>
              </a:spcBef>
            </a:pPr>
            <a:endParaRPr lang="ru-RU" sz="700" dirty="0" smtClean="0">
              <a:solidFill>
                <a:srgbClr val="54416B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4416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Оказывает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54416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противовоспалительное действие.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54416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5536" y="374799"/>
            <a:ext cx="3528392" cy="461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/>
              <a:t>Медвежьи ушки и брусника</a:t>
            </a:r>
            <a:endParaRPr lang="ru-RU" sz="1800" b="1" dirty="0"/>
          </a:p>
        </p:txBody>
      </p:sp>
      <p:pic>
        <p:nvPicPr>
          <p:cNvPr id="14" name="Picture 2" descr="C:\Users\kartashova.ea\Desktop\эсеншелс\Рисунок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49" t="48322" r="48785" b="48051"/>
          <a:stretch/>
        </p:blipFill>
        <p:spPr bwMode="auto">
          <a:xfrm>
            <a:off x="528242" y="2348880"/>
            <a:ext cx="198049" cy="24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kartashova.ea\Desktop\эсеншелс\Рисунок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49" t="48322" r="48785" b="48051"/>
          <a:stretch/>
        </p:blipFill>
        <p:spPr bwMode="auto">
          <a:xfrm>
            <a:off x="528242" y="3241575"/>
            <a:ext cx="198049" cy="24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kartashova.ea\Desktop\эсеншелс\Рисунок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49" t="48322" r="48785" b="48051"/>
          <a:stretch/>
        </p:blipFill>
        <p:spPr bwMode="auto">
          <a:xfrm>
            <a:off x="555324" y="4058778"/>
            <a:ext cx="198049" cy="24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036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РАБОТА\ПРЕЗЕНТАЦИИ\ЭСЭНТИАЛ 2014\1.jpg"/>
          <p:cNvPicPr>
            <a:picLocks noChangeAspect="1" noChangeArrowheads="1"/>
          </p:cNvPicPr>
          <p:nvPr/>
        </p:nvPicPr>
        <p:blipFill>
          <a:blip r:embed="rId3" cstate="print"/>
          <a:srcRect l="1966" t="35512" b="42947"/>
          <a:stretch>
            <a:fillRect/>
          </a:stretch>
        </p:blipFill>
        <p:spPr bwMode="auto">
          <a:xfrm>
            <a:off x="0" y="1700808"/>
            <a:ext cx="8999985" cy="1512168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505677" y="3539397"/>
            <a:ext cx="2350900" cy="2409883"/>
            <a:chOff x="505677" y="3539397"/>
            <a:chExt cx="2350900" cy="2409883"/>
          </a:xfrm>
        </p:grpSpPr>
        <p:sp>
          <p:nvSpPr>
            <p:cNvPr id="6" name="TextBox 5"/>
            <p:cNvSpPr txBox="1"/>
            <p:nvPr/>
          </p:nvSpPr>
          <p:spPr>
            <a:xfrm>
              <a:off x="505677" y="4510425"/>
              <a:ext cx="2350900" cy="1438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ru-RU" sz="4000" b="1" dirty="0" smtClean="0">
                  <a:solidFill>
                    <a:schemeClr val="accent1">
                      <a:lumMod val="75000"/>
                    </a:schemeClr>
                  </a:solidFill>
                </a:rPr>
                <a:t>Базовые </a:t>
              </a:r>
            </a:p>
            <a:p>
              <a:pPr>
                <a:lnSpc>
                  <a:spcPts val="3500"/>
                </a:lnSpc>
              </a:pPr>
              <a:r>
                <a:rPr lang="ru-RU" sz="4000" b="1" dirty="0" smtClean="0">
                  <a:solidFill>
                    <a:schemeClr val="accent1">
                      <a:lumMod val="75000"/>
                    </a:schemeClr>
                  </a:solidFill>
                </a:rPr>
                <a:t>продукты</a:t>
              </a:r>
            </a:p>
            <a:p>
              <a:pPr>
                <a:lnSpc>
                  <a:spcPts val="3500"/>
                </a:lnSpc>
              </a:pPr>
              <a:endParaRPr lang="ru-RU" sz="3200" b="1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2050" name="Picture 2" descr="C:\Users\hamaganov.fi\Desktop\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9632" y="3539397"/>
              <a:ext cx="677203" cy="609683"/>
            </a:xfrm>
            <a:prstGeom prst="rect">
              <a:avLst/>
            </a:prstGeom>
            <a:noFill/>
          </p:spPr>
        </p:pic>
      </p:grpSp>
      <p:grpSp>
        <p:nvGrpSpPr>
          <p:cNvPr id="15" name="Группа 14"/>
          <p:cNvGrpSpPr/>
          <p:nvPr/>
        </p:nvGrpSpPr>
        <p:grpSpPr>
          <a:xfrm>
            <a:off x="3563888" y="3645024"/>
            <a:ext cx="2574032" cy="1878626"/>
            <a:chOff x="3563888" y="3645024"/>
            <a:chExt cx="2574032" cy="187862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563888" y="4510424"/>
              <a:ext cx="2574032" cy="1013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ru-RU" sz="4000" b="1" dirty="0" smtClean="0">
                  <a:solidFill>
                    <a:schemeClr val="accent1">
                      <a:lumMod val="75000"/>
                    </a:schemeClr>
                  </a:solidFill>
                </a:rPr>
                <a:t>Базовое</a:t>
              </a:r>
            </a:p>
            <a:p>
              <a:pPr>
                <a:lnSpc>
                  <a:spcPts val="3500"/>
                </a:lnSpc>
              </a:pPr>
              <a:r>
                <a:rPr lang="ru-RU" sz="4000" b="1" dirty="0" smtClean="0">
                  <a:solidFill>
                    <a:schemeClr val="accent1">
                      <a:lumMod val="75000"/>
                    </a:schemeClr>
                  </a:solidFill>
                </a:rPr>
                <a:t>качество</a:t>
              </a:r>
              <a:endParaRPr lang="ru-RU" sz="4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2051" name="Picture 3" descr="C:\Users\hamaganov.fi\Desktop\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23928" y="3645024"/>
              <a:ext cx="1251798" cy="564852"/>
            </a:xfrm>
            <a:prstGeom prst="rect">
              <a:avLst/>
            </a:prstGeom>
            <a:noFill/>
          </p:spPr>
        </p:pic>
      </p:grpSp>
      <p:grpSp>
        <p:nvGrpSpPr>
          <p:cNvPr id="17" name="Группа 16"/>
          <p:cNvGrpSpPr/>
          <p:nvPr/>
        </p:nvGrpSpPr>
        <p:grpSpPr>
          <a:xfrm>
            <a:off x="6663862" y="3573016"/>
            <a:ext cx="2502024" cy="1950634"/>
            <a:chOff x="6663862" y="3573016"/>
            <a:chExt cx="2502024" cy="195063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63862" y="4510424"/>
              <a:ext cx="2502024" cy="1013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ru-RU" sz="4000" b="1" dirty="0" smtClean="0">
                  <a:solidFill>
                    <a:schemeClr val="accent1">
                      <a:lumMod val="75000"/>
                    </a:schemeClr>
                  </a:solidFill>
                </a:rPr>
                <a:t>Базовая</a:t>
              </a:r>
            </a:p>
            <a:p>
              <a:pPr>
                <a:lnSpc>
                  <a:spcPts val="3500"/>
                </a:lnSpc>
              </a:pPr>
              <a:r>
                <a:rPr lang="ru-RU" sz="4000" b="1" dirty="0" smtClean="0">
                  <a:solidFill>
                    <a:schemeClr val="accent1">
                      <a:lumMod val="75000"/>
                    </a:schemeClr>
                  </a:solidFill>
                </a:rPr>
                <a:t>цена</a:t>
              </a:r>
              <a:endParaRPr lang="ru-RU" sz="4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2052" name="Picture 4" descr="C:\Users\hamaganov.fi\Desktop\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64288" y="3573016"/>
              <a:ext cx="809956" cy="63629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397290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9584906"/>
              </p:ext>
            </p:extLst>
          </p:nvPr>
        </p:nvGraphicFramePr>
        <p:xfrm>
          <a:off x="467545" y="1844824"/>
          <a:ext cx="7920879" cy="313066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640293"/>
                <a:gridCol w="2328258"/>
                <a:gridCol w="2952328"/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dirty="0" smtClean="0"/>
                        <a:t>Наименование продукта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dirty="0" smtClean="0"/>
                        <a:t>(производитель)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dirty="0" smtClean="0"/>
                        <a:t>Стоимость месячного курса, руб.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kern="1200" dirty="0" smtClean="0"/>
                        <a:t>Активные </a:t>
                      </a:r>
                      <a:r>
                        <a:rPr lang="ru-RU" sz="1600" kern="1200" baseline="0" dirty="0" smtClean="0"/>
                        <a:t>вещества 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kern="1200" baseline="0" dirty="0" smtClean="0"/>
                        <a:t>продукта</a:t>
                      </a:r>
                      <a:endParaRPr lang="ru-RU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73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Медвежьи ушки и брусника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(Сибирское здоровье)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260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гидрохинон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733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 smtClean="0"/>
                        <a:t>Урифлорин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300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гидрохинон</a:t>
                      </a:r>
                    </a:p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499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 smtClean="0"/>
                        <a:t>Урифлан</a:t>
                      </a:r>
                      <a:endParaRPr lang="ru-RU" sz="1800" kern="1200" dirty="0" smtClean="0"/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555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гидрохинон</a:t>
                      </a:r>
                    </a:p>
                    <a:p>
                      <a:pPr marL="0" algn="ctr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395536" y="374799"/>
            <a:ext cx="3528392" cy="461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/>
              <a:t>Медвежьи ушки и брусника</a:t>
            </a:r>
            <a:endParaRPr lang="ru-RU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6362164"/>
            <a:ext cx="3667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Цены на товары приведены на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апрель 2015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г.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9484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374799"/>
            <a:ext cx="3528392" cy="461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/>
              <a:t>Nordic</a:t>
            </a:r>
            <a:r>
              <a:rPr lang="ru-RU" sz="1800" b="1" dirty="0" smtClean="0"/>
              <a:t> </a:t>
            </a:r>
            <a:r>
              <a:rPr lang="en-US" sz="1800" b="1" dirty="0" smtClean="0"/>
              <a:t>Omega-3</a:t>
            </a:r>
            <a:r>
              <a:rPr lang="ru-RU" sz="1800" b="1" dirty="0" smtClean="0"/>
              <a:t> (Северная Омега-3)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3556" y="1947324"/>
            <a:ext cx="4656916" cy="2705812"/>
          </a:xfrm>
        </p:spPr>
        <p:txBody>
          <a:bodyPr>
            <a:noAutofit/>
          </a:bodyPr>
          <a:lstStyle/>
          <a:p>
            <a:r>
              <a:rPr lang="ru-RU" sz="2400" dirty="0" smtClean="0"/>
              <a:t>ЗАЩИТА СЕРДЦА И СОСУДОВ</a:t>
            </a:r>
          </a:p>
          <a:p>
            <a:endParaRPr lang="ru-RU" sz="800" dirty="0" smtClean="0"/>
          </a:p>
          <a:p>
            <a:r>
              <a:rPr lang="ru-RU" sz="2400" dirty="0" smtClean="0"/>
              <a:t>УЛУЧШЕНИЕ ПАМЯТИ</a:t>
            </a:r>
          </a:p>
          <a:p>
            <a:endParaRPr lang="ru-RU" sz="800" dirty="0" smtClean="0"/>
          </a:p>
          <a:p>
            <a:r>
              <a:rPr lang="ru-RU" sz="2400" dirty="0" smtClean="0"/>
              <a:t>НОРМАЛИЗАЦИЯ ГОРМОНАЛЬНОГО ФОНА 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11960" y="4309756"/>
            <a:ext cx="4402832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200" b="1" dirty="0" smtClean="0"/>
              <a:t>Состав: </a:t>
            </a:r>
            <a:r>
              <a:rPr lang="ru-RU" sz="1200" dirty="0" smtClean="0"/>
              <a:t>комплекс омега-3 жирных кислот</a:t>
            </a:r>
          </a:p>
          <a:p>
            <a:r>
              <a:rPr lang="ru-RU" sz="1200" dirty="0" smtClean="0"/>
              <a:t>из жира морских рыб.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5373216"/>
            <a:ext cx="1138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60 капсул</a:t>
            </a:r>
            <a:endParaRPr lang="ru-RU" b="1" dirty="0"/>
          </a:p>
        </p:txBody>
      </p:sp>
      <p:pic>
        <p:nvPicPr>
          <p:cNvPr id="1026" name="Picture 2" descr="P:\03-ФОТО МАТЕРИАЛЫ\+BASE+\PNG\BAD\Essentials\5002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3583806" cy="4620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6418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9787056"/>
              </p:ext>
            </p:extLst>
          </p:nvPr>
        </p:nvGraphicFramePr>
        <p:xfrm>
          <a:off x="1558278" y="2852936"/>
          <a:ext cx="5894042" cy="2103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54306"/>
                <a:gridCol w="1420639"/>
                <a:gridCol w="1719097"/>
              </a:tblGrid>
              <a:tr h="638508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Масса, мг</a:t>
                      </a:r>
                      <a:endParaRPr lang="ru-RU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% от РСП</a:t>
                      </a:r>
                      <a:endParaRPr lang="ru-RU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79551">
                <a:tc>
                  <a:txBody>
                    <a:bodyPr/>
                    <a:lstStyle/>
                    <a:p>
                      <a:r>
                        <a:rPr lang="ru-RU" sz="1800" kern="1200" dirty="0" err="1" smtClean="0"/>
                        <a:t>Докозагексаеновая</a:t>
                      </a:r>
                      <a:r>
                        <a:rPr lang="ru-RU" sz="1800" kern="1200" dirty="0" smtClean="0"/>
                        <a:t>  омега-3</a:t>
                      </a:r>
                      <a:r>
                        <a:rPr lang="ru-RU" sz="1800" kern="1200" baseline="0" dirty="0" smtClean="0"/>
                        <a:t> ПНЖК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363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91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79551"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</a:rPr>
                        <a:t>Эйкозапентоеновая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kern="1200" dirty="0" smtClean="0"/>
                        <a:t>омега-3</a:t>
                      </a:r>
                      <a:r>
                        <a:rPr lang="ru-RU" sz="1800" kern="1200" baseline="0" dirty="0" smtClean="0"/>
                        <a:t> ПНЖК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544,5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395536" y="374799"/>
            <a:ext cx="3528392" cy="461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/>
              <a:t>Nordic</a:t>
            </a:r>
            <a:r>
              <a:rPr lang="ru-RU" sz="1800" b="1" dirty="0" smtClean="0"/>
              <a:t> </a:t>
            </a:r>
            <a:r>
              <a:rPr lang="en-US" sz="1800" b="1" dirty="0" smtClean="0"/>
              <a:t>Omega-3</a:t>
            </a:r>
            <a:r>
              <a:rPr lang="ru-RU" sz="1800" b="1" dirty="0" smtClean="0"/>
              <a:t> (Северная Омега-3)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17709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745232" y="1816225"/>
            <a:ext cx="8003232" cy="3917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056121"/>
              </a:buClr>
              <a:defRPr/>
            </a:pPr>
            <a:r>
              <a:rPr lang="ru-RU" alt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Стимуляция умственной деятельности, памяти.</a:t>
            </a:r>
          </a:p>
          <a:p>
            <a:pPr>
              <a:buClr>
                <a:srgbClr val="056121"/>
              </a:buClr>
              <a:defRPr/>
            </a:pPr>
            <a:endParaRPr lang="ru-RU" altLang="ru-RU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rgbClr val="056121"/>
              </a:buClr>
              <a:defRPr/>
            </a:pPr>
            <a:r>
              <a:rPr lang="ru-RU" alt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Профилактика заболеваний </a:t>
            </a:r>
            <a:r>
              <a:rPr lang="ru-RU" altLang="ru-RU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сердечно-сосудистой</a:t>
            </a:r>
            <a:r>
              <a:rPr lang="ru-RU" alt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системы, снижение уровня «плохого» холестерина.</a:t>
            </a:r>
          </a:p>
          <a:p>
            <a:pPr>
              <a:buClr>
                <a:srgbClr val="056121"/>
              </a:buClr>
              <a:defRPr/>
            </a:pPr>
            <a:endParaRPr lang="ru-RU" altLang="ru-RU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rgbClr val="056121"/>
              </a:buClr>
              <a:defRPr/>
            </a:pPr>
            <a:r>
              <a:rPr lang="ru-RU" alt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Поддержание нормальной работы репродуктивной системы. </a:t>
            </a:r>
          </a:p>
          <a:p>
            <a:pPr>
              <a:buClr>
                <a:srgbClr val="056121"/>
              </a:buClr>
              <a:defRPr/>
            </a:pPr>
            <a:endParaRPr lang="ru-RU" altLang="ru-RU" sz="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rgbClr val="056121"/>
              </a:buClr>
              <a:defRPr/>
            </a:pPr>
            <a:r>
              <a:rPr lang="ru-RU" alt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Улучшение состояния кожи, волос и ногтей. </a:t>
            </a:r>
          </a:p>
        </p:txBody>
      </p:sp>
      <p:pic>
        <p:nvPicPr>
          <p:cNvPr id="14" name="Picture 2" descr="C:\Users\kartashova.ea\Desktop\эсеншелс\Рисунок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49" t="48322" r="48785" b="48051"/>
          <a:stretch/>
        </p:blipFill>
        <p:spPr bwMode="auto">
          <a:xfrm>
            <a:off x="528242" y="1960241"/>
            <a:ext cx="198049" cy="24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kartashova.ea\Desktop\эсеншелс\Рисунок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49" t="48322" r="48785" b="48051"/>
          <a:stretch/>
        </p:blipFill>
        <p:spPr bwMode="auto">
          <a:xfrm>
            <a:off x="528242" y="2536305"/>
            <a:ext cx="198049" cy="24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kartashova.ea\Desktop\эсеншелс\Рисунок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49" t="48322" r="48785" b="48051"/>
          <a:stretch/>
        </p:blipFill>
        <p:spPr bwMode="auto">
          <a:xfrm>
            <a:off x="555324" y="3526123"/>
            <a:ext cx="198049" cy="24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95536" y="374799"/>
            <a:ext cx="3528392" cy="461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/>
              <a:t>Nordic</a:t>
            </a:r>
            <a:r>
              <a:rPr lang="ru-RU" sz="1800" b="1" dirty="0" smtClean="0"/>
              <a:t> </a:t>
            </a:r>
            <a:r>
              <a:rPr lang="en-US" sz="1800" b="1" dirty="0" smtClean="0"/>
              <a:t>Omega-3</a:t>
            </a:r>
            <a:r>
              <a:rPr lang="ru-RU" sz="1800" b="1" dirty="0" smtClean="0"/>
              <a:t> (Северная Омега-3)</a:t>
            </a:r>
            <a:endParaRPr lang="ru-RU" sz="1800" b="1" dirty="0"/>
          </a:p>
        </p:txBody>
      </p:sp>
      <p:pic>
        <p:nvPicPr>
          <p:cNvPr id="10" name="Picture 2" descr="C:\Users\kartashova.ea\Desktop\эсеншелс\Рисунок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49" t="48322" r="48785" b="48051"/>
          <a:stretch/>
        </p:blipFill>
        <p:spPr bwMode="auto">
          <a:xfrm>
            <a:off x="557527" y="4480521"/>
            <a:ext cx="198049" cy="24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036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9584906"/>
              </p:ext>
            </p:extLst>
          </p:nvPr>
        </p:nvGraphicFramePr>
        <p:xfrm>
          <a:off x="467545" y="1844824"/>
          <a:ext cx="7920879" cy="266126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640293"/>
                <a:gridCol w="2328258"/>
                <a:gridCol w="2952328"/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dirty="0" smtClean="0"/>
                        <a:t>Наименование продукта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dirty="0" smtClean="0"/>
                        <a:t>(производитель)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dirty="0" smtClean="0"/>
                        <a:t>Стоимость месячного курса, руб.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kern="1200" dirty="0" smtClean="0"/>
                        <a:t>Активные </a:t>
                      </a:r>
                      <a:r>
                        <a:rPr lang="ru-RU" sz="1600" kern="1200" baseline="0" dirty="0" smtClean="0"/>
                        <a:t>вещества 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600" kern="1200" baseline="0" dirty="0" smtClean="0"/>
                        <a:t>продукта</a:t>
                      </a:r>
                      <a:endParaRPr lang="ru-RU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6273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Северная Омега-3 (Сибирское здоровье)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420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Омега-3 ПНЖК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62733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 smtClean="0"/>
                        <a:t>КардиоАктив</a:t>
                      </a:r>
                      <a:r>
                        <a:rPr lang="ru-RU" sz="1800" kern="1200" dirty="0" smtClean="0"/>
                        <a:t> Омега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860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Омега-3 </a:t>
                      </a:r>
                      <a:r>
                        <a:rPr lang="ru-RU" sz="1800" kern="1200" dirty="0" smtClean="0"/>
                        <a:t>ПНЖК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/>
                    </a:p>
                  </a:txBody>
                  <a:tcPr/>
                </a:tc>
              </a:tr>
              <a:tr h="44499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NUTRILITE™ </a:t>
                      </a:r>
                      <a:r>
                        <a:rPr lang="ru-RU" sz="1800" kern="1200" dirty="0" smtClean="0"/>
                        <a:t>(</a:t>
                      </a:r>
                      <a:r>
                        <a:rPr lang="en-US" sz="1800" kern="1200" dirty="0" smtClean="0"/>
                        <a:t>Amway</a:t>
                      </a:r>
                      <a:r>
                        <a:rPr lang="ru-RU" sz="1800" kern="1200" dirty="0" smtClean="0"/>
                        <a:t>)</a:t>
                      </a:r>
                      <a:endParaRPr lang="en-US" sz="1800" kern="1200" dirty="0" smtClean="0"/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/>
                        <a:t>1200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Омега-3 ПНЖК,</a:t>
                      </a:r>
                      <a:r>
                        <a:rPr lang="ru-RU" sz="1800" kern="1200" baseline="0" dirty="0" smtClean="0"/>
                        <a:t> витамин Е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528" y="6362164"/>
            <a:ext cx="3775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Цены на товары приведены на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февраль 2016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г.</a:t>
            </a:r>
          </a:p>
          <a:p>
            <a:endParaRPr lang="ru-RU" sz="14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95536" y="374799"/>
            <a:ext cx="3528392" cy="461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/>
              <a:t>Nordic</a:t>
            </a:r>
            <a:r>
              <a:rPr lang="ru-RU" sz="1800" b="1" dirty="0" smtClean="0"/>
              <a:t> </a:t>
            </a:r>
            <a:r>
              <a:rPr lang="en-US" sz="1800" b="1" dirty="0" smtClean="0"/>
              <a:t>Omega-3</a:t>
            </a:r>
            <a:r>
              <a:rPr lang="ru-RU" sz="1800" b="1" dirty="0" smtClean="0"/>
              <a:t> (Северная Омега-3)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39484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374799"/>
            <a:ext cx="3528392" cy="461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/>
              <a:t>Иван чай и Таволга</a:t>
            </a:r>
            <a:endParaRPr lang="ru-RU" sz="1800" b="1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417640" y="4309756"/>
            <a:ext cx="4402832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200" b="1" dirty="0" smtClean="0"/>
              <a:t>Состав: </a:t>
            </a:r>
            <a:r>
              <a:rPr lang="ru-RU" sz="1200" dirty="0" smtClean="0"/>
              <a:t>ферментированные листья иван-чая (</a:t>
            </a:r>
            <a:r>
              <a:rPr lang="ru-RU" sz="1200" dirty="0" smtClean="0"/>
              <a:t>кипрея узколистного</a:t>
            </a:r>
            <a:r>
              <a:rPr lang="ru-RU" sz="1200" dirty="0" smtClean="0"/>
              <a:t>), </a:t>
            </a:r>
            <a:r>
              <a:rPr lang="ru-RU" sz="1200" dirty="0" smtClean="0"/>
              <a:t>трава </a:t>
            </a:r>
            <a:r>
              <a:rPr lang="ru-RU" sz="1200" dirty="0" smtClean="0"/>
              <a:t>таволги (лабазника), зверобоя, душицы, чабреца, </a:t>
            </a:r>
            <a:r>
              <a:rPr lang="ru-RU" sz="1200" dirty="0" smtClean="0"/>
              <a:t>листья </a:t>
            </a:r>
            <a:r>
              <a:rPr lang="ru-RU" sz="1200" dirty="0" smtClean="0"/>
              <a:t>смородины, </a:t>
            </a:r>
            <a:r>
              <a:rPr lang="ru-RU" sz="1200" dirty="0" smtClean="0"/>
              <a:t>плоды </a:t>
            </a:r>
            <a:r>
              <a:rPr lang="ru-RU" sz="1200" dirty="0" smtClean="0"/>
              <a:t>малины.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5373216"/>
            <a:ext cx="2054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 </a:t>
            </a:r>
            <a:r>
              <a:rPr lang="ru-RU" b="1" dirty="0" err="1" smtClean="0"/>
              <a:t>фильтр-пакетов</a:t>
            </a:r>
            <a:endParaRPr lang="ru-RU" b="1" dirty="0"/>
          </a:p>
        </p:txBody>
      </p:sp>
      <p:pic>
        <p:nvPicPr>
          <p:cNvPr id="1027" name="Picture 3" descr="P:\03-ФОТО МАТЕРИАЛЫ\+BASE+\PNG\BAD\Essentials\5002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4888" y="2060848"/>
            <a:ext cx="4608512" cy="258577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33664" y="2420888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Настоящий таежный вкус и аромат без кофеина и искусственных добавок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56418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889248" y="1960241"/>
            <a:ext cx="8003232" cy="3917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056121"/>
              </a:buClr>
              <a:defRPr/>
            </a:pPr>
            <a:r>
              <a:rPr lang="ru-RU" alt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Полезная </a:t>
            </a:r>
            <a:r>
              <a:rPr lang="ru-RU" alt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замена обычному чаю;</a:t>
            </a:r>
          </a:p>
          <a:p>
            <a:pPr>
              <a:buClr>
                <a:srgbClr val="056121"/>
              </a:buClr>
              <a:defRPr/>
            </a:pPr>
            <a:endParaRPr lang="ru-RU" altLang="ru-RU" sz="105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rgbClr val="056121"/>
              </a:buClr>
              <a:defRPr/>
            </a:pPr>
            <a:r>
              <a:rPr lang="ru-RU" alt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</a:t>
            </a:r>
            <a:r>
              <a:rPr lang="ru-RU" alt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 раз больше антиоксидантов;</a:t>
            </a:r>
          </a:p>
          <a:p>
            <a:pPr>
              <a:buClr>
                <a:srgbClr val="056121"/>
              </a:buClr>
              <a:defRPr/>
            </a:pPr>
            <a:endParaRPr lang="ru-RU" altLang="ru-RU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rgbClr val="056121"/>
              </a:buClr>
              <a:defRPr/>
            </a:pPr>
            <a:r>
              <a:rPr lang="ru-RU" alt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Не </a:t>
            </a:r>
            <a:r>
              <a:rPr lang="ru-RU" alt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красит зубную эмаль;</a:t>
            </a:r>
          </a:p>
          <a:p>
            <a:pPr>
              <a:buClr>
                <a:srgbClr val="056121"/>
              </a:buClr>
              <a:defRPr/>
            </a:pPr>
            <a:endParaRPr lang="ru-RU" altLang="ru-RU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rgbClr val="056121"/>
              </a:buClr>
              <a:defRPr/>
            </a:pPr>
            <a:r>
              <a:rPr lang="ru-RU" altLang="ru-RU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Детоксикация</a:t>
            </a:r>
            <a:r>
              <a:rPr lang="ru-RU" alt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alt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вместо перевозбуждения;</a:t>
            </a:r>
          </a:p>
          <a:p>
            <a:pPr>
              <a:buClr>
                <a:srgbClr val="056121"/>
              </a:buClr>
              <a:defRPr/>
            </a:pPr>
            <a:endParaRPr lang="ru-RU" altLang="ru-RU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rgbClr val="056121"/>
              </a:buClr>
              <a:defRPr/>
            </a:pPr>
            <a:r>
              <a:rPr lang="ru-RU" alt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Чаепитие </a:t>
            </a:r>
            <a:r>
              <a:rPr lang="ru-RU" alt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как ежедневное оздоровление.</a:t>
            </a:r>
          </a:p>
        </p:txBody>
      </p:sp>
      <p:pic>
        <p:nvPicPr>
          <p:cNvPr id="14" name="Picture 2" descr="C:\Users\kartashova.ea\Desktop\эсеншелс\Рисунок2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49" t="48322" r="48785" b="48051"/>
          <a:stretch/>
        </p:blipFill>
        <p:spPr bwMode="auto">
          <a:xfrm>
            <a:off x="672258" y="2104257"/>
            <a:ext cx="198049" cy="24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kartashova.ea\Desktop\эсеншелс\Рисунок2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49" t="48322" r="48785" b="48051"/>
          <a:stretch/>
        </p:blipFill>
        <p:spPr bwMode="auto">
          <a:xfrm>
            <a:off x="672258" y="2680321"/>
            <a:ext cx="198049" cy="24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kartashova.ea\Desktop\эсеншелс\Рисунок2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49" t="48322" r="48785" b="48051"/>
          <a:stretch/>
        </p:blipFill>
        <p:spPr bwMode="auto">
          <a:xfrm>
            <a:off x="699340" y="3284984"/>
            <a:ext cx="198049" cy="24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95536" y="374799"/>
            <a:ext cx="3528392" cy="461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/>
              <a:t>Иван чай и Таволга</a:t>
            </a:r>
            <a:endParaRPr lang="ru-RU" sz="1800" b="1" dirty="0"/>
          </a:p>
        </p:txBody>
      </p:sp>
      <p:pic>
        <p:nvPicPr>
          <p:cNvPr id="10" name="Picture 2" descr="C:\Users\kartashova.ea\Desktop\эсеншелс\Рисунок2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49" t="48322" r="48785" b="48051"/>
          <a:stretch/>
        </p:blipFill>
        <p:spPr bwMode="auto">
          <a:xfrm>
            <a:off x="701543" y="4437112"/>
            <a:ext cx="198049" cy="24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kartashova.ea\Desktop\эсеншелс\Рисунок2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49" t="48322" r="48785" b="48051"/>
          <a:stretch/>
        </p:blipFill>
        <p:spPr bwMode="auto">
          <a:xfrm>
            <a:off x="701543" y="3861048"/>
            <a:ext cx="198049" cy="24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036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artashova.ea\Desktop\эсеншелс\f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42412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67744" y="4359990"/>
            <a:ext cx="4399331" cy="101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4000" b="1" i="1" dirty="0" smtClean="0">
                <a:solidFill>
                  <a:schemeClr val="bg1"/>
                </a:solidFill>
              </a:rPr>
              <a:t>Сибирского вам здоровья!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771800" y="5733256"/>
            <a:ext cx="3528392" cy="461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</a:rPr>
              <a:t>www.siberianhealth.com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53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221088"/>
            <a:ext cx="8136904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Целевая аудитория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Essentials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200"/>
              </a:lnSpc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Потребители аптечного ассортимента (витаминных комплексов </a:t>
            </a:r>
          </a:p>
          <a:p>
            <a:pPr>
              <a:lnSpc>
                <a:spcPts val="2200"/>
              </a:lnSpc>
              <a:buNone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и других БАД).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200"/>
              </a:lnSpc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Потребители с уровнем дохода ниже среднего.  </a:t>
            </a:r>
          </a:p>
          <a:p>
            <a:pPr>
              <a:lnSpc>
                <a:spcPts val="2200"/>
              </a:lnSpc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Потребители, готовые к покупке только одного продукта в виде БАД. </a:t>
            </a:r>
          </a:p>
          <a:p>
            <a:pPr marL="0" indent="0">
              <a:buNone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685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Рекомендации по продаже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C:\Users\kartashova.ea\Desktop\эсеншелс\shutterstock_16634135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14" b="11468"/>
          <a:stretch/>
        </p:blipFill>
        <p:spPr bwMode="auto">
          <a:xfrm>
            <a:off x="1187624" y="1124744"/>
            <a:ext cx="5904656" cy="3206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017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446449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30000" b="1" dirty="0" smtClean="0">
                <a:solidFill>
                  <a:schemeClr val="accent3">
                    <a:lumMod val="75000"/>
                  </a:schemeClr>
                </a:solidFill>
              </a:rPr>
              <a:t>Essentials</a:t>
            </a:r>
            <a:r>
              <a:rPr lang="en-US" sz="40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sz="40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6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переводе с английского – </a:t>
            </a:r>
          </a:p>
          <a:p>
            <a:pPr marL="0" indent="0">
              <a:buNone/>
            </a:pPr>
            <a:r>
              <a:rPr lang="ru-RU" sz="9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неотъемлемая часть, необходимость (базовые продукты) </a:t>
            </a:r>
            <a:endParaRPr lang="ru-RU" sz="9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49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artashova.ea\Desktop\эсеншелс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44644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3000" b="1" dirty="0" smtClean="0">
                <a:solidFill>
                  <a:schemeClr val="accent3">
                    <a:lumMod val="75000"/>
                  </a:schemeClr>
                </a:solidFill>
              </a:rPr>
              <a:t>Essentials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это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Удовлетворение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самых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распространенных,                      основных потребностей организма. 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Общепризнанные по эффективности активные                вещества и технологии.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Соблюдение нормы РСП витаминов, минералов,    микроэлементов и других веществ.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Удобный формат в виде капсул.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2" descr="E:\РАБОТА\ПРЕЗЕНТАЦИИ\ЭСЭНТИАЛ 2014\q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29000"/>
            <a:ext cx="115888" cy="166688"/>
          </a:xfrm>
          <a:prstGeom prst="rect">
            <a:avLst/>
          </a:prstGeom>
          <a:noFill/>
        </p:spPr>
      </p:pic>
      <p:pic>
        <p:nvPicPr>
          <p:cNvPr id="6" name="Picture 2" descr="E:\РАБОТА\ПРЕЗЕНТАЦИИ\ЭСЭНТИАЛ 2014\q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49080"/>
            <a:ext cx="115888" cy="166688"/>
          </a:xfrm>
          <a:prstGeom prst="rect">
            <a:avLst/>
          </a:prstGeom>
          <a:noFill/>
        </p:spPr>
      </p:pic>
      <p:pic>
        <p:nvPicPr>
          <p:cNvPr id="7" name="Picture 2" descr="E:\РАБОТА\ПРЕЗЕНТАЦИИ\ЭСЭНТИАЛ 2014\q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869160"/>
            <a:ext cx="115888" cy="166688"/>
          </a:xfrm>
          <a:prstGeom prst="rect">
            <a:avLst/>
          </a:prstGeom>
          <a:noFill/>
        </p:spPr>
      </p:pic>
      <p:pic>
        <p:nvPicPr>
          <p:cNvPr id="8" name="Picture 2" descr="E:\РАБОТА\ПРЕЗЕНТАЦИИ\ЭСЭНТИАЛ 2014\q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661248"/>
            <a:ext cx="115888" cy="166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79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РАБОТА\ПРЕЗЕНТАЦИИ\ЭСЭНТИАЛ 2014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990" y="0"/>
            <a:ext cx="8968749" cy="6857999"/>
          </a:xfrm>
          <a:prstGeom prst="rect">
            <a:avLst/>
          </a:prstGeom>
          <a:noFill/>
        </p:spPr>
      </p:pic>
      <p:pic>
        <p:nvPicPr>
          <p:cNvPr id="4" name="Picture 2" descr="C:\Users\kartashova.ea\Desktop\эсеншелс\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353"/>
          <a:stretch/>
        </p:blipFill>
        <p:spPr bwMode="auto">
          <a:xfrm>
            <a:off x="-1" y="1588"/>
            <a:ext cx="9142413" cy="114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4685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Ассортимент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28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АБОТА\ПРЕЗЕНТАЦИИ\ЭСЭНТИАЛ 2014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46" y="0"/>
            <a:ext cx="8968750" cy="6858000"/>
          </a:xfrm>
          <a:prstGeom prst="rect">
            <a:avLst/>
          </a:prstGeom>
          <a:noFill/>
        </p:spPr>
      </p:pic>
      <p:pic>
        <p:nvPicPr>
          <p:cNvPr id="8" name="Picture 2" descr="C:\Users\kartashova.ea\Desktop\эсеншелс\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353"/>
          <a:stretch/>
        </p:blipFill>
        <p:spPr bwMode="auto">
          <a:xfrm>
            <a:off x="-1" y="1588"/>
            <a:ext cx="9142413" cy="114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7600" y="2320281"/>
            <a:ext cx="5194920" cy="2332855"/>
          </a:xfrm>
        </p:spPr>
        <p:txBody>
          <a:bodyPr>
            <a:noAutofit/>
          </a:bodyPr>
          <a:lstStyle/>
          <a:p>
            <a:r>
              <a:rPr lang="ru-RU" sz="2800" dirty="0"/>
              <a:t>ЗАЩИТА ОТ ВИРУСОВ</a:t>
            </a:r>
          </a:p>
          <a:p>
            <a:r>
              <a:rPr lang="ru-RU" sz="2800" dirty="0"/>
              <a:t>ПОВЫШЕНИЕ </a:t>
            </a:r>
            <a:r>
              <a:rPr lang="ru-RU" sz="2800" dirty="0" smtClean="0"/>
              <a:t>ЗАЩИТНЫХ</a:t>
            </a:r>
          </a:p>
          <a:p>
            <a:pPr>
              <a:buNone/>
            </a:pPr>
            <a:r>
              <a:rPr lang="ru-RU" sz="2800" dirty="0" smtClean="0"/>
              <a:t>     СИЛ </a:t>
            </a:r>
            <a:r>
              <a:rPr lang="ru-RU" sz="2800" dirty="0"/>
              <a:t>ОРГАНИЗМА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685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Эхинацея и цинк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4581128"/>
            <a:ext cx="4932040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01616" y="4653136"/>
            <a:ext cx="461885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ts val="1900"/>
              </a:lnSpc>
            </a:pPr>
            <a:r>
              <a:rPr lang="ru-RU" b="1" dirty="0" smtClean="0">
                <a:solidFill>
                  <a:srgbClr val="54416B"/>
                </a:solidFill>
              </a:rPr>
              <a:t>Состав: </a:t>
            </a:r>
            <a:r>
              <a:rPr lang="ru-RU" dirty="0"/>
              <a:t>а</a:t>
            </a:r>
            <a:r>
              <a:rPr lang="ru-RU" dirty="0" smtClean="0"/>
              <a:t>скорбиновая </a:t>
            </a:r>
            <a:r>
              <a:rPr lang="ru-RU" dirty="0"/>
              <a:t>кислота, экстракт эхинацеи, цитрат цинка.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6237312"/>
            <a:ext cx="111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54416B"/>
                </a:solidFill>
              </a:rPr>
              <a:t>30 капсул</a:t>
            </a:r>
            <a:endParaRPr lang="ru-RU" dirty="0">
              <a:solidFill>
                <a:srgbClr val="5441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4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6726</TotalTime>
  <Words>1717</Words>
  <Application>Microsoft Office PowerPoint</Application>
  <PresentationFormat>Экран (4:3)</PresentationFormat>
  <Paragraphs>520</Paragraphs>
  <Slides>47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Слайд 1</vt:lpstr>
      <vt:lpstr>Современный потребитель вынужден экономить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Essentials by  Siberian Health</dc:title>
  <dc:creator>Абдулсатарова Мария Владимировна</dc:creator>
  <cp:lastModifiedBy>toursin.ya</cp:lastModifiedBy>
  <cp:revision>250</cp:revision>
  <dcterms:created xsi:type="dcterms:W3CDTF">2014-01-29T05:29:07Z</dcterms:created>
  <dcterms:modified xsi:type="dcterms:W3CDTF">2016-04-06T07:29:47Z</dcterms:modified>
</cp:coreProperties>
</file>